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 id="2147483850" r:id="rId2"/>
  </p:sldMasterIdLst>
  <p:notesMasterIdLst>
    <p:notesMasterId r:id="rId63"/>
  </p:notesMasterIdLst>
  <p:handoutMasterIdLst>
    <p:handoutMasterId r:id="rId64"/>
  </p:handoutMasterIdLst>
  <p:sldIdLst>
    <p:sldId id="267" r:id="rId3"/>
    <p:sldId id="278" r:id="rId4"/>
    <p:sldId id="294" r:id="rId5"/>
    <p:sldId id="333" r:id="rId6"/>
    <p:sldId id="283" r:id="rId7"/>
    <p:sldId id="279" r:id="rId8"/>
    <p:sldId id="281" r:id="rId9"/>
    <p:sldId id="282" r:id="rId10"/>
    <p:sldId id="334" r:id="rId11"/>
    <p:sldId id="335" r:id="rId12"/>
    <p:sldId id="338" r:id="rId13"/>
    <p:sldId id="337" r:id="rId14"/>
    <p:sldId id="339" r:id="rId15"/>
    <p:sldId id="340" r:id="rId16"/>
    <p:sldId id="341" r:id="rId17"/>
    <p:sldId id="342" r:id="rId18"/>
    <p:sldId id="336" r:id="rId19"/>
    <p:sldId id="296" r:id="rId20"/>
    <p:sldId id="297" r:id="rId21"/>
    <p:sldId id="298" r:id="rId22"/>
    <p:sldId id="299" r:id="rId23"/>
    <p:sldId id="319" r:id="rId24"/>
    <p:sldId id="320" r:id="rId25"/>
    <p:sldId id="284" r:id="rId26"/>
    <p:sldId id="289" r:id="rId27"/>
    <p:sldId id="322" r:id="rId28"/>
    <p:sldId id="285" r:id="rId29"/>
    <p:sldId id="300" r:id="rId30"/>
    <p:sldId id="286" r:id="rId31"/>
    <p:sldId id="290" r:id="rId32"/>
    <p:sldId id="287" r:id="rId33"/>
    <p:sldId id="292" r:id="rId34"/>
    <p:sldId id="301" r:id="rId35"/>
    <p:sldId id="302" r:id="rId36"/>
    <p:sldId id="324" r:id="rId37"/>
    <p:sldId id="325" r:id="rId38"/>
    <p:sldId id="326" r:id="rId39"/>
    <p:sldId id="327" r:id="rId40"/>
    <p:sldId id="328" r:id="rId41"/>
    <p:sldId id="331" r:id="rId42"/>
    <p:sldId id="330" r:id="rId43"/>
    <p:sldId id="332" r:id="rId44"/>
    <p:sldId id="288" r:id="rId45"/>
    <p:sldId id="303" r:id="rId46"/>
    <p:sldId id="304" r:id="rId47"/>
    <p:sldId id="305" r:id="rId48"/>
    <p:sldId id="306" r:id="rId49"/>
    <p:sldId id="309" r:id="rId50"/>
    <p:sldId id="307" r:id="rId51"/>
    <p:sldId id="308" r:id="rId52"/>
    <p:sldId id="311" r:id="rId53"/>
    <p:sldId id="312" r:id="rId54"/>
    <p:sldId id="313" r:id="rId55"/>
    <p:sldId id="317" r:id="rId56"/>
    <p:sldId id="293" r:id="rId57"/>
    <p:sldId id="314" r:id="rId58"/>
    <p:sldId id="315" r:id="rId59"/>
    <p:sldId id="316" r:id="rId60"/>
    <p:sldId id="323" r:id="rId61"/>
    <p:sldId id="261" r:id="rId62"/>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BA13752-80A7-0748-9BF9-753CC9B4A6AD}">
          <p14:sldIdLst>
            <p14:sldId id="267"/>
            <p14:sldId id="278"/>
            <p14:sldId id="294"/>
            <p14:sldId id="333"/>
            <p14:sldId id="283"/>
            <p14:sldId id="279"/>
            <p14:sldId id="281"/>
            <p14:sldId id="282"/>
            <p14:sldId id="334"/>
            <p14:sldId id="335"/>
            <p14:sldId id="338"/>
            <p14:sldId id="337"/>
            <p14:sldId id="339"/>
            <p14:sldId id="340"/>
            <p14:sldId id="341"/>
            <p14:sldId id="342"/>
            <p14:sldId id="336"/>
            <p14:sldId id="296"/>
            <p14:sldId id="297"/>
            <p14:sldId id="298"/>
            <p14:sldId id="299"/>
            <p14:sldId id="319"/>
            <p14:sldId id="320"/>
            <p14:sldId id="284"/>
            <p14:sldId id="289"/>
            <p14:sldId id="322"/>
            <p14:sldId id="285"/>
            <p14:sldId id="300"/>
            <p14:sldId id="286"/>
            <p14:sldId id="290"/>
            <p14:sldId id="287"/>
            <p14:sldId id="292"/>
            <p14:sldId id="301"/>
            <p14:sldId id="302"/>
            <p14:sldId id="324"/>
            <p14:sldId id="325"/>
            <p14:sldId id="326"/>
            <p14:sldId id="327"/>
            <p14:sldId id="328"/>
            <p14:sldId id="331"/>
            <p14:sldId id="330"/>
            <p14:sldId id="332"/>
            <p14:sldId id="288"/>
            <p14:sldId id="303"/>
            <p14:sldId id="304"/>
            <p14:sldId id="305"/>
            <p14:sldId id="306"/>
            <p14:sldId id="309"/>
            <p14:sldId id="307"/>
            <p14:sldId id="308"/>
            <p14:sldId id="311"/>
            <p14:sldId id="312"/>
            <p14:sldId id="313"/>
            <p14:sldId id="317"/>
            <p14:sldId id="293"/>
            <p14:sldId id="314"/>
            <p14:sldId id="315"/>
            <p14:sldId id="316"/>
            <p14:sldId id="323"/>
            <p14:sldId id="261"/>
          </p14:sldIdLst>
        </p14:section>
      </p14:sectionLst>
    </p:ex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07" autoAdjust="0"/>
    <p:restoredTop sz="85383" autoAdjust="0"/>
  </p:normalViewPr>
  <p:slideViewPr>
    <p:cSldViewPr snapToGrid="0">
      <p:cViewPr varScale="1">
        <p:scale>
          <a:sx n="171" d="100"/>
          <a:sy n="171" d="100"/>
        </p:scale>
        <p:origin x="672" y="184"/>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4023A-A599-7140-A07B-38B54718343D}" type="doc">
      <dgm:prSet loTypeId="urn:microsoft.com/office/officeart/2005/8/layout/process1" loCatId="" qsTypeId="urn:microsoft.com/office/officeart/2005/8/quickstyle/simple1" qsCatId="simple" csTypeId="urn:microsoft.com/office/officeart/2005/8/colors/accent1_2" csCatId="accent1" phldr="1"/>
      <dgm:spPr/>
    </dgm:pt>
    <dgm:pt modelId="{6BC0FB4F-A434-9F4F-A2D8-916B679B47D7}">
      <dgm:prSet phldrT="[Text]"/>
      <dgm:spPr/>
      <dgm:t>
        <a:bodyPr/>
        <a:lstStyle/>
        <a:p>
          <a:r>
            <a:rPr lang="en-US" dirty="0"/>
            <a:t>Create Trust Policy Document</a:t>
          </a:r>
        </a:p>
      </dgm:t>
    </dgm:pt>
    <dgm:pt modelId="{4A74EDF4-E9E9-6944-965C-83F37CC92D71}" type="parTrans" cxnId="{384D75E4-D0E0-B640-8DCC-ACC9C6A45075}">
      <dgm:prSet/>
      <dgm:spPr/>
      <dgm:t>
        <a:bodyPr/>
        <a:lstStyle/>
        <a:p>
          <a:endParaRPr lang="en-US"/>
        </a:p>
      </dgm:t>
    </dgm:pt>
    <dgm:pt modelId="{879CF8EE-5DC2-9141-A4DD-44429F7DD06C}" type="sibTrans" cxnId="{384D75E4-D0E0-B640-8DCC-ACC9C6A45075}">
      <dgm:prSet/>
      <dgm:spPr/>
      <dgm:t>
        <a:bodyPr/>
        <a:lstStyle/>
        <a:p>
          <a:endParaRPr lang="en-US"/>
        </a:p>
      </dgm:t>
    </dgm:pt>
    <dgm:pt modelId="{F3DC12E3-D82F-084A-946F-FD60651BF8D9}">
      <dgm:prSet phldrT="[Text]"/>
      <dgm:spPr/>
      <dgm:t>
        <a:bodyPr/>
        <a:lstStyle/>
        <a:p>
          <a:r>
            <a:rPr lang="en-US" dirty="0"/>
            <a:t>Apply Trust Policy to Account</a:t>
          </a:r>
        </a:p>
      </dgm:t>
    </dgm:pt>
    <dgm:pt modelId="{0B17D7FF-DA7F-8148-B0FC-DD3D9F57B372}" type="parTrans" cxnId="{BFD452DF-FFBB-5946-8CD4-7D93DF70FB68}">
      <dgm:prSet/>
      <dgm:spPr/>
      <dgm:t>
        <a:bodyPr/>
        <a:lstStyle/>
        <a:p>
          <a:endParaRPr lang="en-US"/>
        </a:p>
      </dgm:t>
    </dgm:pt>
    <dgm:pt modelId="{05DB80E7-F42F-5944-BBF0-7B9A95B968B3}" type="sibTrans" cxnId="{BFD452DF-FFBB-5946-8CD4-7D93DF70FB68}">
      <dgm:prSet/>
      <dgm:spPr/>
      <dgm:t>
        <a:bodyPr/>
        <a:lstStyle/>
        <a:p>
          <a:endParaRPr lang="en-US"/>
        </a:p>
      </dgm:t>
    </dgm:pt>
    <dgm:pt modelId="{B9D3E7AF-DD72-D648-9EC4-DC0250DC9C87}">
      <dgm:prSet phldrT="[Text]"/>
      <dgm:spPr/>
      <dgm:t>
        <a:bodyPr/>
        <a:lstStyle/>
        <a:p>
          <a:r>
            <a:rPr lang="en-US" dirty="0"/>
            <a:t>Create IAM Access Policy for firehose to access IAM Role</a:t>
          </a:r>
        </a:p>
      </dgm:t>
    </dgm:pt>
    <dgm:pt modelId="{1325E53E-6574-1D49-8018-3BAF65642BFE}" type="parTrans" cxnId="{3AEA2BD3-A169-B841-AD16-764DAB6D9FBD}">
      <dgm:prSet/>
      <dgm:spPr/>
      <dgm:t>
        <a:bodyPr/>
        <a:lstStyle/>
        <a:p>
          <a:endParaRPr lang="en-US"/>
        </a:p>
      </dgm:t>
    </dgm:pt>
    <dgm:pt modelId="{A93FB6F8-03F9-AD40-B020-B5FE544D5157}" type="sibTrans" cxnId="{3AEA2BD3-A169-B841-AD16-764DAB6D9FBD}">
      <dgm:prSet/>
      <dgm:spPr/>
      <dgm:t>
        <a:bodyPr/>
        <a:lstStyle/>
        <a:p>
          <a:endParaRPr lang="en-US"/>
        </a:p>
      </dgm:t>
    </dgm:pt>
    <dgm:pt modelId="{7CAD2004-9CDB-5C48-9E49-340C0157877B}">
      <dgm:prSet/>
      <dgm:spPr/>
      <dgm:t>
        <a:bodyPr/>
        <a:lstStyle/>
        <a:p>
          <a:r>
            <a:rPr lang="en-US" dirty="0"/>
            <a:t>Apply Access Policy to Account</a:t>
          </a:r>
        </a:p>
      </dgm:t>
    </dgm:pt>
    <dgm:pt modelId="{D26CE1D3-2CAE-BE40-9A5F-C3713F7E2C00}" type="parTrans" cxnId="{F375ADAE-43B1-A74C-BFEC-8DD80F808A9E}">
      <dgm:prSet/>
      <dgm:spPr/>
      <dgm:t>
        <a:bodyPr/>
        <a:lstStyle/>
        <a:p>
          <a:endParaRPr lang="en-US"/>
        </a:p>
      </dgm:t>
    </dgm:pt>
    <dgm:pt modelId="{D8FDA35D-CD14-1E45-A7B7-5C8CABD9C03F}" type="sibTrans" cxnId="{F375ADAE-43B1-A74C-BFEC-8DD80F808A9E}">
      <dgm:prSet/>
      <dgm:spPr/>
      <dgm:t>
        <a:bodyPr/>
        <a:lstStyle/>
        <a:p>
          <a:endParaRPr lang="en-US"/>
        </a:p>
      </dgm:t>
    </dgm:pt>
    <dgm:pt modelId="{12E21682-D3C3-EE47-ABED-6AF7D76DC4F9}">
      <dgm:prSet/>
      <dgm:spPr/>
      <dgm:t>
        <a:bodyPr/>
        <a:lstStyle/>
        <a:p>
          <a:r>
            <a:rPr lang="en-US" dirty="0"/>
            <a:t>Apply Subscription Filter for KDF</a:t>
          </a:r>
        </a:p>
      </dgm:t>
    </dgm:pt>
    <dgm:pt modelId="{7A4FA79B-E2DF-BC47-99CD-7E91E065CFEA}" type="parTrans" cxnId="{C65ADF06-2D89-E14F-A246-698AD1968CD7}">
      <dgm:prSet/>
      <dgm:spPr/>
      <dgm:t>
        <a:bodyPr/>
        <a:lstStyle/>
        <a:p>
          <a:endParaRPr lang="en-US"/>
        </a:p>
      </dgm:t>
    </dgm:pt>
    <dgm:pt modelId="{C06FEC45-5AEC-CC44-BD71-3AAD6A9A6887}" type="sibTrans" cxnId="{C65ADF06-2D89-E14F-A246-698AD1968CD7}">
      <dgm:prSet/>
      <dgm:spPr/>
      <dgm:t>
        <a:bodyPr/>
        <a:lstStyle/>
        <a:p>
          <a:endParaRPr lang="en-US"/>
        </a:p>
      </dgm:t>
    </dgm:pt>
    <dgm:pt modelId="{3535CF77-7883-BB4C-B572-459D2E692AC0}" type="pres">
      <dgm:prSet presAssocID="{AB54023A-A599-7140-A07B-38B54718343D}" presName="Name0" presStyleCnt="0">
        <dgm:presLayoutVars>
          <dgm:dir/>
          <dgm:resizeHandles val="exact"/>
        </dgm:presLayoutVars>
      </dgm:prSet>
      <dgm:spPr/>
    </dgm:pt>
    <dgm:pt modelId="{77B01B6C-E65E-FD4A-8C86-9523C18FDA27}" type="pres">
      <dgm:prSet presAssocID="{6BC0FB4F-A434-9F4F-A2D8-916B679B47D7}" presName="node" presStyleLbl="node1" presStyleIdx="0" presStyleCnt="5">
        <dgm:presLayoutVars>
          <dgm:bulletEnabled val="1"/>
        </dgm:presLayoutVars>
      </dgm:prSet>
      <dgm:spPr/>
    </dgm:pt>
    <dgm:pt modelId="{8F0B8831-2D27-B548-AB63-98C3392FE856}" type="pres">
      <dgm:prSet presAssocID="{879CF8EE-5DC2-9141-A4DD-44429F7DD06C}" presName="sibTrans" presStyleLbl="sibTrans2D1" presStyleIdx="0" presStyleCnt="4"/>
      <dgm:spPr/>
    </dgm:pt>
    <dgm:pt modelId="{97A9B3F1-78A5-7647-9F2A-D348DE5C85FD}" type="pres">
      <dgm:prSet presAssocID="{879CF8EE-5DC2-9141-A4DD-44429F7DD06C}" presName="connectorText" presStyleLbl="sibTrans2D1" presStyleIdx="0" presStyleCnt="4"/>
      <dgm:spPr/>
    </dgm:pt>
    <dgm:pt modelId="{4E7CA028-3EF9-5649-9021-D6EE81C82B23}" type="pres">
      <dgm:prSet presAssocID="{F3DC12E3-D82F-084A-946F-FD60651BF8D9}" presName="node" presStyleLbl="node1" presStyleIdx="1" presStyleCnt="5">
        <dgm:presLayoutVars>
          <dgm:bulletEnabled val="1"/>
        </dgm:presLayoutVars>
      </dgm:prSet>
      <dgm:spPr/>
    </dgm:pt>
    <dgm:pt modelId="{0A99442D-265C-7243-A43A-BD9A1C243C5A}" type="pres">
      <dgm:prSet presAssocID="{05DB80E7-F42F-5944-BBF0-7B9A95B968B3}" presName="sibTrans" presStyleLbl="sibTrans2D1" presStyleIdx="1" presStyleCnt="4"/>
      <dgm:spPr/>
    </dgm:pt>
    <dgm:pt modelId="{12653CDA-1FB7-3847-B366-23A3186305AF}" type="pres">
      <dgm:prSet presAssocID="{05DB80E7-F42F-5944-BBF0-7B9A95B968B3}" presName="connectorText" presStyleLbl="sibTrans2D1" presStyleIdx="1" presStyleCnt="4"/>
      <dgm:spPr/>
    </dgm:pt>
    <dgm:pt modelId="{C9CCC66E-316A-A744-B275-81A7A36A17BA}" type="pres">
      <dgm:prSet presAssocID="{B9D3E7AF-DD72-D648-9EC4-DC0250DC9C87}" presName="node" presStyleLbl="node1" presStyleIdx="2" presStyleCnt="5">
        <dgm:presLayoutVars>
          <dgm:bulletEnabled val="1"/>
        </dgm:presLayoutVars>
      </dgm:prSet>
      <dgm:spPr/>
    </dgm:pt>
    <dgm:pt modelId="{38BA047C-6787-6F42-89B1-4DF68328106F}" type="pres">
      <dgm:prSet presAssocID="{A93FB6F8-03F9-AD40-B020-B5FE544D5157}" presName="sibTrans" presStyleLbl="sibTrans2D1" presStyleIdx="2" presStyleCnt="4"/>
      <dgm:spPr/>
    </dgm:pt>
    <dgm:pt modelId="{28096D70-E694-9440-88E4-1B7E37A8E578}" type="pres">
      <dgm:prSet presAssocID="{A93FB6F8-03F9-AD40-B020-B5FE544D5157}" presName="connectorText" presStyleLbl="sibTrans2D1" presStyleIdx="2" presStyleCnt="4"/>
      <dgm:spPr/>
    </dgm:pt>
    <dgm:pt modelId="{84F0495D-06DD-D64D-8EE0-A1590E6E433B}" type="pres">
      <dgm:prSet presAssocID="{7CAD2004-9CDB-5C48-9E49-340C0157877B}" presName="node" presStyleLbl="node1" presStyleIdx="3" presStyleCnt="5">
        <dgm:presLayoutVars>
          <dgm:bulletEnabled val="1"/>
        </dgm:presLayoutVars>
      </dgm:prSet>
      <dgm:spPr/>
    </dgm:pt>
    <dgm:pt modelId="{F7E55BD9-B8E6-1C44-B295-45A0C484C497}" type="pres">
      <dgm:prSet presAssocID="{D8FDA35D-CD14-1E45-A7B7-5C8CABD9C03F}" presName="sibTrans" presStyleLbl="sibTrans2D1" presStyleIdx="3" presStyleCnt="4"/>
      <dgm:spPr/>
    </dgm:pt>
    <dgm:pt modelId="{3E1E73FB-27E7-8C44-89F1-96B99CCCB8D1}" type="pres">
      <dgm:prSet presAssocID="{D8FDA35D-CD14-1E45-A7B7-5C8CABD9C03F}" presName="connectorText" presStyleLbl="sibTrans2D1" presStyleIdx="3" presStyleCnt="4"/>
      <dgm:spPr/>
    </dgm:pt>
    <dgm:pt modelId="{D5C32119-F5A2-AF49-A8C9-47BAA885BB19}" type="pres">
      <dgm:prSet presAssocID="{12E21682-D3C3-EE47-ABED-6AF7D76DC4F9}" presName="node" presStyleLbl="node1" presStyleIdx="4" presStyleCnt="5">
        <dgm:presLayoutVars>
          <dgm:bulletEnabled val="1"/>
        </dgm:presLayoutVars>
      </dgm:prSet>
      <dgm:spPr/>
    </dgm:pt>
  </dgm:ptLst>
  <dgm:cxnLst>
    <dgm:cxn modelId="{FDD01106-3DCA-C941-B26D-D1477C9F409C}" type="presOf" srcId="{05DB80E7-F42F-5944-BBF0-7B9A95B968B3}" destId="{12653CDA-1FB7-3847-B366-23A3186305AF}" srcOrd="1" destOrd="0" presId="urn:microsoft.com/office/officeart/2005/8/layout/process1"/>
    <dgm:cxn modelId="{C65ADF06-2D89-E14F-A246-698AD1968CD7}" srcId="{AB54023A-A599-7140-A07B-38B54718343D}" destId="{12E21682-D3C3-EE47-ABED-6AF7D76DC4F9}" srcOrd="4" destOrd="0" parTransId="{7A4FA79B-E2DF-BC47-99CD-7E91E065CFEA}" sibTransId="{C06FEC45-5AEC-CC44-BD71-3AAD6A9A6887}"/>
    <dgm:cxn modelId="{9E3AC90A-283A-A84B-829D-3E631174278B}" type="presOf" srcId="{A93FB6F8-03F9-AD40-B020-B5FE544D5157}" destId="{38BA047C-6787-6F42-89B1-4DF68328106F}" srcOrd="0" destOrd="0" presId="urn:microsoft.com/office/officeart/2005/8/layout/process1"/>
    <dgm:cxn modelId="{63A29039-D92C-7146-9F1D-FEAF200BBC0E}" type="presOf" srcId="{12E21682-D3C3-EE47-ABED-6AF7D76DC4F9}" destId="{D5C32119-F5A2-AF49-A8C9-47BAA885BB19}" srcOrd="0" destOrd="0" presId="urn:microsoft.com/office/officeart/2005/8/layout/process1"/>
    <dgm:cxn modelId="{9435F145-FCEB-804F-8631-CDA853B224B4}" type="presOf" srcId="{05DB80E7-F42F-5944-BBF0-7B9A95B968B3}" destId="{0A99442D-265C-7243-A43A-BD9A1C243C5A}" srcOrd="0" destOrd="0" presId="urn:microsoft.com/office/officeart/2005/8/layout/process1"/>
    <dgm:cxn modelId="{FA884D4A-A03A-114A-87D5-6AD6924A0C32}" type="presOf" srcId="{879CF8EE-5DC2-9141-A4DD-44429F7DD06C}" destId="{8F0B8831-2D27-B548-AB63-98C3392FE856}" srcOrd="0" destOrd="0" presId="urn:microsoft.com/office/officeart/2005/8/layout/process1"/>
    <dgm:cxn modelId="{7C304557-35B2-D444-AB3E-BF3005356D76}" type="presOf" srcId="{B9D3E7AF-DD72-D648-9EC4-DC0250DC9C87}" destId="{C9CCC66E-316A-A744-B275-81A7A36A17BA}" srcOrd="0" destOrd="0" presId="urn:microsoft.com/office/officeart/2005/8/layout/process1"/>
    <dgm:cxn modelId="{7547E173-2B8B-F544-A00F-6E82E61C270E}" type="presOf" srcId="{6BC0FB4F-A434-9F4F-A2D8-916B679B47D7}" destId="{77B01B6C-E65E-FD4A-8C86-9523C18FDA27}" srcOrd="0" destOrd="0" presId="urn:microsoft.com/office/officeart/2005/8/layout/process1"/>
    <dgm:cxn modelId="{340F9087-6182-1944-B5A4-A35281945388}" type="presOf" srcId="{7CAD2004-9CDB-5C48-9E49-340C0157877B}" destId="{84F0495D-06DD-D64D-8EE0-A1590E6E433B}" srcOrd="0" destOrd="0" presId="urn:microsoft.com/office/officeart/2005/8/layout/process1"/>
    <dgm:cxn modelId="{F375ADAE-43B1-A74C-BFEC-8DD80F808A9E}" srcId="{AB54023A-A599-7140-A07B-38B54718343D}" destId="{7CAD2004-9CDB-5C48-9E49-340C0157877B}" srcOrd="3" destOrd="0" parTransId="{D26CE1D3-2CAE-BE40-9A5F-C3713F7E2C00}" sibTransId="{D8FDA35D-CD14-1E45-A7B7-5C8CABD9C03F}"/>
    <dgm:cxn modelId="{E20283C7-FB7C-EA4A-B441-7C2A912AD240}" type="presOf" srcId="{AB54023A-A599-7140-A07B-38B54718343D}" destId="{3535CF77-7883-BB4C-B572-459D2E692AC0}" srcOrd="0" destOrd="0" presId="urn:microsoft.com/office/officeart/2005/8/layout/process1"/>
    <dgm:cxn modelId="{D38AB1CD-9B60-9741-B8E1-BFBCBD4D207D}" type="presOf" srcId="{A93FB6F8-03F9-AD40-B020-B5FE544D5157}" destId="{28096D70-E694-9440-88E4-1B7E37A8E578}" srcOrd="1" destOrd="0" presId="urn:microsoft.com/office/officeart/2005/8/layout/process1"/>
    <dgm:cxn modelId="{3AEA2BD3-A169-B841-AD16-764DAB6D9FBD}" srcId="{AB54023A-A599-7140-A07B-38B54718343D}" destId="{B9D3E7AF-DD72-D648-9EC4-DC0250DC9C87}" srcOrd="2" destOrd="0" parTransId="{1325E53E-6574-1D49-8018-3BAF65642BFE}" sibTransId="{A93FB6F8-03F9-AD40-B020-B5FE544D5157}"/>
    <dgm:cxn modelId="{62D970D8-9427-4B4A-A54F-80A3B4A47CD8}" type="presOf" srcId="{879CF8EE-5DC2-9141-A4DD-44429F7DD06C}" destId="{97A9B3F1-78A5-7647-9F2A-D348DE5C85FD}" srcOrd="1" destOrd="0" presId="urn:microsoft.com/office/officeart/2005/8/layout/process1"/>
    <dgm:cxn modelId="{BFD452DF-FFBB-5946-8CD4-7D93DF70FB68}" srcId="{AB54023A-A599-7140-A07B-38B54718343D}" destId="{F3DC12E3-D82F-084A-946F-FD60651BF8D9}" srcOrd="1" destOrd="0" parTransId="{0B17D7FF-DA7F-8148-B0FC-DD3D9F57B372}" sibTransId="{05DB80E7-F42F-5944-BBF0-7B9A95B968B3}"/>
    <dgm:cxn modelId="{267BF6E0-7C41-3242-9470-57970818A804}" type="presOf" srcId="{F3DC12E3-D82F-084A-946F-FD60651BF8D9}" destId="{4E7CA028-3EF9-5649-9021-D6EE81C82B23}" srcOrd="0" destOrd="0" presId="urn:microsoft.com/office/officeart/2005/8/layout/process1"/>
    <dgm:cxn modelId="{384D75E4-D0E0-B640-8DCC-ACC9C6A45075}" srcId="{AB54023A-A599-7140-A07B-38B54718343D}" destId="{6BC0FB4F-A434-9F4F-A2D8-916B679B47D7}" srcOrd="0" destOrd="0" parTransId="{4A74EDF4-E9E9-6944-965C-83F37CC92D71}" sibTransId="{879CF8EE-5DC2-9141-A4DD-44429F7DD06C}"/>
    <dgm:cxn modelId="{70D696E6-3566-514D-AF96-D5ECFAB93007}" type="presOf" srcId="{D8FDA35D-CD14-1E45-A7B7-5C8CABD9C03F}" destId="{3E1E73FB-27E7-8C44-89F1-96B99CCCB8D1}" srcOrd="1" destOrd="0" presId="urn:microsoft.com/office/officeart/2005/8/layout/process1"/>
    <dgm:cxn modelId="{5B4BC1F2-7450-154A-964A-3E92F253667C}" type="presOf" srcId="{D8FDA35D-CD14-1E45-A7B7-5C8CABD9C03F}" destId="{F7E55BD9-B8E6-1C44-B295-45A0C484C497}" srcOrd="0" destOrd="0" presId="urn:microsoft.com/office/officeart/2005/8/layout/process1"/>
    <dgm:cxn modelId="{BBDA2448-A331-8646-BC34-821114A7C6DA}" type="presParOf" srcId="{3535CF77-7883-BB4C-B572-459D2E692AC0}" destId="{77B01B6C-E65E-FD4A-8C86-9523C18FDA27}" srcOrd="0" destOrd="0" presId="urn:microsoft.com/office/officeart/2005/8/layout/process1"/>
    <dgm:cxn modelId="{2982C67E-8DA6-A442-A646-38BD622C6722}" type="presParOf" srcId="{3535CF77-7883-BB4C-B572-459D2E692AC0}" destId="{8F0B8831-2D27-B548-AB63-98C3392FE856}" srcOrd="1" destOrd="0" presId="urn:microsoft.com/office/officeart/2005/8/layout/process1"/>
    <dgm:cxn modelId="{55BF169A-2257-F143-9C3B-6544DABCFF2A}" type="presParOf" srcId="{8F0B8831-2D27-B548-AB63-98C3392FE856}" destId="{97A9B3F1-78A5-7647-9F2A-D348DE5C85FD}" srcOrd="0" destOrd="0" presId="urn:microsoft.com/office/officeart/2005/8/layout/process1"/>
    <dgm:cxn modelId="{BC3DBC86-893C-6748-A20C-1FBCE1211C23}" type="presParOf" srcId="{3535CF77-7883-BB4C-B572-459D2E692AC0}" destId="{4E7CA028-3EF9-5649-9021-D6EE81C82B23}" srcOrd="2" destOrd="0" presId="urn:microsoft.com/office/officeart/2005/8/layout/process1"/>
    <dgm:cxn modelId="{97F130F3-4BE0-644E-8532-80A02078B5F8}" type="presParOf" srcId="{3535CF77-7883-BB4C-B572-459D2E692AC0}" destId="{0A99442D-265C-7243-A43A-BD9A1C243C5A}" srcOrd="3" destOrd="0" presId="urn:microsoft.com/office/officeart/2005/8/layout/process1"/>
    <dgm:cxn modelId="{BF71C273-AB6E-9944-BCC6-8ED5DF6A422E}" type="presParOf" srcId="{0A99442D-265C-7243-A43A-BD9A1C243C5A}" destId="{12653CDA-1FB7-3847-B366-23A3186305AF}" srcOrd="0" destOrd="0" presId="urn:microsoft.com/office/officeart/2005/8/layout/process1"/>
    <dgm:cxn modelId="{EAC489D6-EBA0-CD49-9E8F-547728B6B54B}" type="presParOf" srcId="{3535CF77-7883-BB4C-B572-459D2E692AC0}" destId="{C9CCC66E-316A-A744-B275-81A7A36A17BA}" srcOrd="4" destOrd="0" presId="urn:microsoft.com/office/officeart/2005/8/layout/process1"/>
    <dgm:cxn modelId="{5DF86900-3E67-B44E-B5E9-D5B64D581A4C}" type="presParOf" srcId="{3535CF77-7883-BB4C-B572-459D2E692AC0}" destId="{38BA047C-6787-6F42-89B1-4DF68328106F}" srcOrd="5" destOrd="0" presId="urn:microsoft.com/office/officeart/2005/8/layout/process1"/>
    <dgm:cxn modelId="{AD300DA4-C4CD-AA4F-BF17-23D63F5ED53F}" type="presParOf" srcId="{38BA047C-6787-6F42-89B1-4DF68328106F}" destId="{28096D70-E694-9440-88E4-1B7E37A8E578}" srcOrd="0" destOrd="0" presId="urn:microsoft.com/office/officeart/2005/8/layout/process1"/>
    <dgm:cxn modelId="{DD8453F3-BE45-D54E-A533-D40591F29969}" type="presParOf" srcId="{3535CF77-7883-BB4C-B572-459D2E692AC0}" destId="{84F0495D-06DD-D64D-8EE0-A1590E6E433B}" srcOrd="6" destOrd="0" presId="urn:microsoft.com/office/officeart/2005/8/layout/process1"/>
    <dgm:cxn modelId="{7620831E-FA39-E64D-AC92-BFAB98E5DE15}" type="presParOf" srcId="{3535CF77-7883-BB4C-B572-459D2E692AC0}" destId="{F7E55BD9-B8E6-1C44-B295-45A0C484C497}" srcOrd="7" destOrd="0" presId="urn:microsoft.com/office/officeart/2005/8/layout/process1"/>
    <dgm:cxn modelId="{5F78F48A-7B55-E348-AEB8-1A63C4E8580B}" type="presParOf" srcId="{F7E55BD9-B8E6-1C44-B295-45A0C484C497}" destId="{3E1E73FB-27E7-8C44-89F1-96B99CCCB8D1}" srcOrd="0" destOrd="0" presId="urn:microsoft.com/office/officeart/2005/8/layout/process1"/>
    <dgm:cxn modelId="{056832A0-C5EC-9048-979F-61211B1AEA56}" type="presParOf" srcId="{3535CF77-7883-BB4C-B572-459D2E692AC0}" destId="{D5C32119-F5A2-AF49-A8C9-47BAA885BB1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01B6C-E65E-FD4A-8C86-9523C18FDA27}">
      <dsp:nvSpPr>
        <dsp:cNvPr id="0" name=""/>
        <dsp:cNvSpPr/>
      </dsp:nvSpPr>
      <dsp:spPr>
        <a:xfrm>
          <a:off x="4131"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Trust Policy Document</a:t>
          </a:r>
        </a:p>
      </dsp:txBody>
      <dsp:txXfrm>
        <a:off x="41644" y="1080645"/>
        <a:ext cx="1205748" cy="1305809"/>
      </dsp:txXfrm>
    </dsp:sp>
    <dsp:sp modelId="{8F0B8831-2D27-B548-AB63-98C3392FE856}">
      <dsp:nvSpPr>
        <dsp:cNvPr id="0" name=""/>
        <dsp:cNvSpPr/>
      </dsp:nvSpPr>
      <dsp:spPr>
        <a:xfrm>
          <a:off x="1412983"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12983" y="1638259"/>
        <a:ext cx="190067" cy="190580"/>
      </dsp:txXfrm>
    </dsp:sp>
    <dsp:sp modelId="{4E7CA028-3EF9-5649-9021-D6EE81C82B23}">
      <dsp:nvSpPr>
        <dsp:cNvPr id="0" name=""/>
        <dsp:cNvSpPr/>
      </dsp:nvSpPr>
      <dsp:spPr>
        <a:xfrm>
          <a:off x="1797215"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Trust Policy to Account</a:t>
          </a:r>
        </a:p>
      </dsp:txBody>
      <dsp:txXfrm>
        <a:off x="1834728" y="1080645"/>
        <a:ext cx="1205748" cy="1305809"/>
      </dsp:txXfrm>
    </dsp:sp>
    <dsp:sp modelId="{0A99442D-265C-7243-A43A-BD9A1C243C5A}">
      <dsp:nvSpPr>
        <dsp:cNvPr id="0" name=""/>
        <dsp:cNvSpPr/>
      </dsp:nvSpPr>
      <dsp:spPr>
        <a:xfrm>
          <a:off x="3206067"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06067" y="1638259"/>
        <a:ext cx="190067" cy="190580"/>
      </dsp:txXfrm>
    </dsp:sp>
    <dsp:sp modelId="{C9CCC66E-316A-A744-B275-81A7A36A17BA}">
      <dsp:nvSpPr>
        <dsp:cNvPr id="0" name=""/>
        <dsp:cNvSpPr/>
      </dsp:nvSpPr>
      <dsp:spPr>
        <a:xfrm>
          <a:off x="3590300"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IAM Access Policy for firehose to access IAM Role</a:t>
          </a:r>
        </a:p>
      </dsp:txBody>
      <dsp:txXfrm>
        <a:off x="3627813" y="1080645"/>
        <a:ext cx="1205748" cy="1305809"/>
      </dsp:txXfrm>
    </dsp:sp>
    <dsp:sp modelId="{38BA047C-6787-6F42-89B1-4DF68328106F}">
      <dsp:nvSpPr>
        <dsp:cNvPr id="0" name=""/>
        <dsp:cNvSpPr/>
      </dsp:nvSpPr>
      <dsp:spPr>
        <a:xfrm>
          <a:off x="4999152"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99152" y="1638259"/>
        <a:ext cx="190067" cy="190580"/>
      </dsp:txXfrm>
    </dsp:sp>
    <dsp:sp modelId="{84F0495D-06DD-D64D-8EE0-A1590E6E433B}">
      <dsp:nvSpPr>
        <dsp:cNvPr id="0" name=""/>
        <dsp:cNvSpPr/>
      </dsp:nvSpPr>
      <dsp:spPr>
        <a:xfrm>
          <a:off x="5383384"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Access Policy to Account</a:t>
          </a:r>
        </a:p>
      </dsp:txBody>
      <dsp:txXfrm>
        <a:off x="5420897" y="1080645"/>
        <a:ext cx="1205748" cy="1305809"/>
      </dsp:txXfrm>
    </dsp:sp>
    <dsp:sp modelId="{F7E55BD9-B8E6-1C44-B295-45A0C484C497}">
      <dsp:nvSpPr>
        <dsp:cNvPr id="0" name=""/>
        <dsp:cNvSpPr/>
      </dsp:nvSpPr>
      <dsp:spPr>
        <a:xfrm>
          <a:off x="6792236"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792236" y="1638259"/>
        <a:ext cx="190067" cy="190580"/>
      </dsp:txXfrm>
    </dsp:sp>
    <dsp:sp modelId="{D5C32119-F5A2-AF49-A8C9-47BAA885BB19}">
      <dsp:nvSpPr>
        <dsp:cNvPr id="0" name=""/>
        <dsp:cNvSpPr/>
      </dsp:nvSpPr>
      <dsp:spPr>
        <a:xfrm>
          <a:off x="7176468"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Subscription Filter for KDF</a:t>
          </a:r>
        </a:p>
      </dsp:txBody>
      <dsp:txXfrm>
        <a:off x="7213981" y="1080645"/>
        <a:ext cx="1205748" cy="13058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2/6/20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2/6/20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1149391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124677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1630010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79505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20627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25649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54</a:t>
            </a:fld>
            <a:endParaRPr lang="en-US"/>
          </a:p>
        </p:txBody>
      </p:sp>
    </p:spTree>
    <p:extLst>
      <p:ext uri="{BB962C8B-B14F-4D97-AF65-F5344CB8AC3E}">
        <p14:creationId xmlns:p14="http://schemas.microsoft.com/office/powerpoint/2010/main" val="211755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5430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68966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6341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338902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173306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651009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27861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1023531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9.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19.svg"/></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218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7455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9004" y="4305300"/>
            <a:ext cx="3010646" cy="403165"/>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325279"/>
            <a:ext cx="2153912" cy="2403798"/>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0" y="1905233"/>
            <a:ext cx="3189554" cy="2595646"/>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3889775"/>
            <a:ext cx="2751941" cy="1253725"/>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2920401"/>
            <a:ext cx="2262404" cy="2223100"/>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685027" y="4618629"/>
            <a:ext cx="1172582" cy="526459"/>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2671762" y="554926"/>
            <a:ext cx="5957888" cy="1661993"/>
          </a:xfrm>
        </p:spPr>
        <p:txBody>
          <a:bodyPr anchor="b"/>
          <a:lstStyle>
            <a:lvl1pPr algn="l">
              <a:lnSpc>
                <a:spcPct val="80000"/>
              </a:lnSpc>
              <a:defRPr sz="4500" spc="-113"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2671762" y="2285974"/>
            <a:ext cx="5957888" cy="263149"/>
          </a:xfrm>
        </p:spPr>
        <p:txBody>
          <a:bodyPr wrap="square">
            <a:spAutoFit/>
          </a:bodyPr>
          <a:lstStyle>
            <a:lvl1pPr marL="0" indent="0" algn="l">
              <a:buNone/>
              <a:defRPr sz="1800" spc="-2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2671762" y="3273166"/>
            <a:ext cx="5957888"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2671762" y="3562906"/>
            <a:ext cx="5957888" cy="172451"/>
          </a:xfrm>
        </p:spPr>
        <p:txBody>
          <a:bodyPr wrap="square" anchor="t">
            <a:spAutoFit/>
          </a:bodyPr>
          <a:lstStyle>
            <a:lvl1pPr marL="0" indent="0" algn="l">
              <a:lnSpc>
                <a:spcPct val="83000"/>
              </a:lnSpc>
              <a:spcBef>
                <a:spcPts val="0"/>
              </a:spcBef>
              <a:spcAft>
                <a:spcPts val="0"/>
              </a:spcAft>
              <a:buNone/>
              <a:defRPr sz="1350" b="0" spc="-23"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1545084" y="293706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426289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514350" y="1776222"/>
            <a:ext cx="8113014"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20958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514350"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4833937"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91514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3390898" y="1776222"/>
            <a:ext cx="5236466"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72007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514350" y="1776222"/>
            <a:ext cx="523874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70301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514350" y="390906"/>
            <a:ext cx="8113014" cy="774954"/>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3389758"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2881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514350"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2671762"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4829175"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6986587"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8224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47462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77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514351" y="1315366"/>
            <a:ext cx="3800474" cy="1661993"/>
          </a:xfrm>
        </p:spPr>
        <p:txBody>
          <a:bodyPr wrap="square" anchor="b">
            <a:spAutoFit/>
          </a:bodyPr>
          <a:lstStyle>
            <a:lvl1pPr>
              <a:defRPr sz="45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514351" y="2997598"/>
            <a:ext cx="3800474" cy="229919"/>
          </a:xfrm>
        </p:spPr>
        <p:txBody>
          <a:bodyPr wrap="square">
            <a:spAutoFit/>
          </a:bodyPr>
          <a:lstStyle>
            <a:lvl1pPr marL="0" indent="0">
              <a:lnSpc>
                <a:spcPct val="83000"/>
              </a:lnSpc>
              <a:spcBef>
                <a:spcPts val="0"/>
              </a:spcBef>
              <a:spcAft>
                <a:spcPts val="0"/>
              </a:spcAft>
              <a:buNone/>
              <a:defRPr sz="1800" spc="-23"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514350" y="3660846"/>
            <a:ext cx="3800474" cy="172451"/>
          </a:xfrm>
        </p:spPr>
        <p:txBody>
          <a:bodyPr wrap="square" anchor="t">
            <a:spAutoFit/>
          </a:bodyPr>
          <a:lstStyle>
            <a:lvl1pPr marL="0" indent="0" algn="l">
              <a:lnSpc>
                <a:spcPct val="83000"/>
              </a:lnSpc>
              <a:spcBef>
                <a:spcPts val="0"/>
              </a:spcBef>
              <a:spcAft>
                <a:spcPts val="450"/>
              </a:spcAft>
              <a:buNone/>
              <a:defRPr sz="13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349141" y="-2154"/>
            <a:ext cx="7779618" cy="5145653"/>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151037" y="1021512"/>
            <a:ext cx="6992963" cy="4121987"/>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2413828" y="4749404"/>
            <a:ext cx="1892720" cy="405017"/>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7718321" y="1400370"/>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5619004" y="4305300"/>
            <a:ext cx="3010646" cy="403165"/>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8745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514349" y="2506980"/>
            <a:ext cx="3800468"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4829168" y="2506980"/>
            <a:ext cx="3800481"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514350"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4829168"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514349" y="2214419"/>
            <a:ext cx="3800467"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4829167" y="2214419"/>
            <a:ext cx="3800467"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9486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513046"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773650"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773650"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4822559"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8385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4829175"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5089779"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5089779"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31271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390803" y="559839"/>
            <a:ext cx="1245717" cy="1580576"/>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2256592" y="3114675"/>
            <a:ext cx="662702" cy="6627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2343150"/>
            <a:ext cx="1432530" cy="1717058"/>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3195310" cy="51435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6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7620" y="1416050"/>
            <a:ext cx="106803" cy="149349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3690937"/>
            <a:ext cx="1452563" cy="145256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628475" y="861094"/>
            <a:ext cx="3570465" cy="4282406"/>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512589" y="609601"/>
            <a:ext cx="3802236" cy="45338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707232" y="965998"/>
            <a:ext cx="3412331" cy="41775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90525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251585"/>
            <a:ext cx="3891915" cy="3891915"/>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3153846"/>
            <a:ext cx="1989655" cy="1989655"/>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346461"/>
            <a:ext cx="3638646" cy="3638646"/>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7620" y="1455924"/>
            <a:ext cx="150495" cy="2104461"/>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702945" y="4419447"/>
            <a:ext cx="2017396" cy="315254"/>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685798" y="502920"/>
            <a:ext cx="2019302" cy="41148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828078" y="1032652"/>
            <a:ext cx="1737719" cy="308214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97117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514350" y="609601"/>
            <a:ext cx="2362201"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4000295"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341717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5903390" y="1903096"/>
            <a:ext cx="3240405" cy="3240405"/>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3596640" y="798312"/>
            <a:ext cx="4918710" cy="310435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2876550" y="4091575"/>
            <a:ext cx="6351270" cy="315254"/>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3632200" y="838638"/>
            <a:ext cx="4840288" cy="302704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9044612" y="1416051"/>
            <a:ext cx="106803" cy="1403350"/>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2876550" y="537448"/>
            <a:ext cx="6267245" cy="3808189"/>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1777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654524" y="4920003"/>
            <a:ext cx="1095477" cy="234418"/>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262063" y="580678"/>
            <a:ext cx="6619875" cy="4562822"/>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1528763" y="849313"/>
            <a:ext cx="6094412" cy="343971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15533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654524" y="4920003"/>
            <a:ext cx="1095477" cy="234418"/>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428750" y="781050"/>
            <a:ext cx="6331092" cy="362331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257300" y="577726"/>
            <a:ext cx="6629400" cy="4565774"/>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457722" y="794905"/>
            <a:ext cx="6228557" cy="349769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94681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37577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425232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7128873"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681990" y="4014196"/>
            <a:ext cx="2026920"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3558541"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6435090"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681990"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355853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643508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018032"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3894582"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6771132"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2757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658463"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2798063"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4955477"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7112889" y="2477771"/>
            <a:ext cx="1354836" cy="135483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514350" y="4014196"/>
            <a:ext cx="1643063"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2671763"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4829175"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514350"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2671764"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4829175"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6986587"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6986589"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0162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31558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5313219"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7470631"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9800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572543" y="2444918"/>
            <a:ext cx="1095196" cy="109519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2298473" y="2444918"/>
            <a:ext cx="1095196" cy="109519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4017868" y="2444917"/>
            <a:ext cx="1108265" cy="1108265"/>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5743798" y="2444917"/>
            <a:ext cx="1108265" cy="1108265"/>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7469727" y="2444917"/>
            <a:ext cx="1108265" cy="1108265"/>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51435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514350" y="1775383"/>
            <a:ext cx="1211580" cy="517065"/>
          </a:xfrm>
        </p:spPr>
        <p:txBody>
          <a:bodyPr anchor="b"/>
          <a:lstStyle>
            <a:lvl1pPr marL="0" indent="0" algn="ctr">
              <a:lnSpc>
                <a:spcPct val="80000"/>
              </a:lnSpc>
              <a:spcBef>
                <a:spcPts val="0"/>
              </a:spcBef>
              <a:spcAft>
                <a:spcPts val="0"/>
              </a:spcAft>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24028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24028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396621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396621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569214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569214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7418070" y="3774461"/>
            <a:ext cx="1211580" cy="854688"/>
          </a:xfrm>
        </p:spPr>
        <p:txBody>
          <a:bodyPr anchor="t">
            <a:noAutofit/>
          </a:bodyPr>
          <a:lstStyle>
            <a:lvl1pPr marL="0" indent="0" algn="ctr">
              <a:lnSpc>
                <a:spcPct val="80000"/>
              </a:lnSpc>
              <a:spcBef>
                <a:spcPts val="0"/>
              </a:spcBef>
              <a:spcAft>
                <a:spcPts val="0"/>
              </a:spcAft>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741807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83311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255904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428497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601090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773683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27938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536972" y="3146071"/>
            <a:ext cx="1597818"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2694385" y="3146071"/>
            <a:ext cx="1597818"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4851797" y="3146071"/>
            <a:ext cx="1597818" cy="55286"/>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7009210" y="3146071"/>
            <a:ext cx="1597818" cy="55286"/>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514350"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514350"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2671762"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2671762"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4829175"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4829175"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6986587"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6986587"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04543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514351" y="609601"/>
            <a:ext cx="4291014" cy="4023122"/>
          </a:xfrm>
          <a:prstGeom prst="rect">
            <a:avLst/>
          </a:prstGeom>
        </p:spPr>
        <p:txBody>
          <a:bodyPr vert="horz" lIns="0" tIns="0" rIns="0" bIns="0" rtlCol="0" anchor="ctr">
            <a:normAutofit/>
          </a:bodyPr>
          <a:lstStyle>
            <a:lvl1pPr marL="171450" indent="-171450">
              <a:lnSpc>
                <a:spcPct val="100000"/>
              </a:lnSpc>
              <a:spcBef>
                <a:spcPts val="450"/>
              </a:spcBef>
              <a:spcAft>
                <a:spcPts val="900"/>
              </a:spcAft>
              <a:buFont typeface="Arial" panose="020B0604020202020204" pitchFamily="34" charset="0"/>
              <a:buChar char="“"/>
              <a:defRPr sz="2700" i="0" spc="-23" baseline="0">
                <a:solidFill>
                  <a:schemeClr val="bg1"/>
                </a:solidFill>
                <a:latin typeface="+mn-lt"/>
              </a:defRPr>
            </a:lvl1pPr>
            <a:lvl2pPr marL="171450" indent="0">
              <a:lnSpc>
                <a:spcPct val="100000"/>
              </a:lnSpc>
              <a:spcBef>
                <a:spcPts val="900"/>
              </a:spcBef>
              <a:spcAft>
                <a:spcPts val="450"/>
              </a:spcAft>
              <a:buFont typeface="Arial" panose="020B0604020202020204" pitchFamily="34" charset="0"/>
              <a:buChar char="​"/>
              <a:defRPr sz="1650" b="1" spc="-38" baseline="0">
                <a:solidFill>
                  <a:schemeClr val="bg1"/>
                </a:solidFill>
                <a:latin typeface="+mj-lt"/>
              </a:defRPr>
            </a:lvl2pPr>
            <a:lvl3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3pPr>
            <a:lvl4pPr marL="171450" indent="0">
              <a:lnSpc>
                <a:spcPct val="100000"/>
              </a:lnSpc>
              <a:spcBef>
                <a:spcPts val="900"/>
              </a:spcBef>
              <a:spcAft>
                <a:spcPts val="450"/>
              </a:spcAft>
              <a:buClr>
                <a:schemeClr val="accent1"/>
              </a:buClr>
              <a:buFont typeface="Arial" panose="020B0604020202020204" pitchFamily="34" charset="0"/>
              <a:buChar char="​"/>
              <a:defRPr sz="1650" b="1" kern="100" spc="-38" baseline="0">
                <a:solidFill>
                  <a:schemeClr val="bg1"/>
                </a:solidFill>
                <a:latin typeface="+mj-lt"/>
              </a:defRPr>
            </a:lvl4pPr>
            <a:lvl5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5pPr>
            <a:lvl6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6pPr>
            <a:lvl7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7pPr>
            <a:lvl8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8pPr>
            <a:lvl9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5255185" y="-1"/>
            <a:ext cx="3888813" cy="4191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3173488" y="1579663"/>
            <a:ext cx="4291014" cy="3563837"/>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8629651" y="933116"/>
            <a:ext cx="107951" cy="1016000"/>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6914456" y="232260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09840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138" y="984357"/>
            <a:ext cx="9145138" cy="392578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1709599"/>
            <a:ext cx="9144001" cy="3200540"/>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191" y="-227409"/>
            <a:ext cx="6276975" cy="1599010"/>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501116" y="609601"/>
            <a:ext cx="8141768" cy="4023122"/>
          </a:xfrm>
        </p:spPr>
        <p:txBody>
          <a:bodyPr anchor="ctr"/>
          <a:lstStyle>
            <a:lvl1pPr marL="0" indent="0" algn="ctr">
              <a:lnSpc>
                <a:spcPct val="83000"/>
              </a:lnSpc>
              <a:spcBef>
                <a:spcPts val="900"/>
              </a:spcBef>
              <a:spcAft>
                <a:spcPts val="150"/>
              </a:spcAft>
              <a:buFont typeface="Arial" panose="020B0604020202020204" pitchFamily="34" charset="0"/>
              <a:buChar char="​"/>
              <a:defRPr sz="4050" b="1" spc="-113" baseline="0">
                <a:solidFill>
                  <a:schemeClr val="bg1"/>
                </a:solidFill>
                <a:latin typeface="+mn-lt"/>
              </a:defRPr>
            </a:lvl1pPr>
            <a:lvl2pPr marL="0" indent="0" algn="ctr">
              <a:lnSpc>
                <a:spcPct val="83000"/>
              </a:lnSpc>
              <a:spcBef>
                <a:spcPts val="600"/>
              </a:spcBef>
              <a:spcAft>
                <a:spcPts val="900"/>
              </a:spcAft>
              <a:buFont typeface="Arial" panose="020B0604020202020204" pitchFamily="34" charset="0"/>
              <a:buChar char="​"/>
              <a:defRPr sz="2400" b="0" spc="-23" baseline="0">
                <a:solidFill>
                  <a:schemeClr val="bg1"/>
                </a:solidFill>
                <a:latin typeface="+mn-lt"/>
              </a:defRPr>
            </a:lvl2pPr>
            <a:lvl3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3pPr>
            <a:lvl4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4pPr>
            <a:lvl5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5pPr>
            <a:lvl6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6pPr>
            <a:lvl7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7pPr>
            <a:lvl8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8pPr>
            <a:lvl9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82565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3390774"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016044" y="4920003"/>
            <a:ext cx="1268752" cy="234418"/>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514350" y="609601"/>
            <a:ext cx="2366963" cy="402312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900"/>
              </a:spcAft>
              <a:buFont typeface="Arial" panose="020B0604020202020204" pitchFamily="34" charset="0"/>
              <a:buChar char="​"/>
              <a:defRPr sz="1650" spc="-23" baseline="0">
                <a:solidFill>
                  <a:schemeClr val="bg1"/>
                </a:solidFill>
                <a:latin typeface="+mn-lt"/>
              </a:defRPr>
            </a:lvl2pPr>
            <a:lvl3pPr marL="0" indent="0">
              <a:lnSpc>
                <a:spcPct val="120000"/>
              </a:lnSpc>
              <a:spcBef>
                <a:spcPts val="45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3895726" y="609601"/>
            <a:ext cx="4733924" cy="4023122"/>
          </a:xfrm>
          <a:prstGeom prst="rect">
            <a:avLst/>
          </a:prstGeom>
        </p:spPr>
        <p:txBody>
          <a:bodyPr vert="horz" lIns="0" tIns="0" rIns="0" bIns="0" rtlCol="0" anchor="t">
            <a:normAutofit/>
          </a:bodyPr>
          <a:lstStyle>
            <a:lvl1pPr marL="257175" indent="-257175">
              <a:lnSpc>
                <a:spcPct val="85000"/>
              </a:lnSpc>
              <a:spcBef>
                <a:spcPts val="2250"/>
              </a:spcBef>
              <a:spcAft>
                <a:spcPts val="300"/>
              </a:spcAft>
              <a:buClrTx/>
              <a:buFont typeface="+mj-lt"/>
              <a:buAutoNum type="arabicParenR"/>
              <a:defRPr sz="1800" b="1" spc="-38" baseline="0">
                <a:latin typeface="+mn-lt"/>
              </a:defRPr>
            </a:lvl1pPr>
            <a:lvl2pPr marL="257175" indent="-257175">
              <a:lnSpc>
                <a:spcPct val="85000"/>
              </a:lnSpc>
              <a:spcBef>
                <a:spcPts val="150"/>
              </a:spcBef>
              <a:spcAft>
                <a:spcPts val="300"/>
              </a:spcAft>
              <a:buFont typeface="Arial" panose="020B0604020202020204" pitchFamily="34" charset="0"/>
              <a:buChar char="​"/>
              <a:defRPr sz="1350" spc="-23" baseline="0">
                <a:solidFill>
                  <a:schemeClr val="bg2">
                    <a:lumMod val="50000"/>
                  </a:schemeClr>
                </a:solidFill>
                <a:latin typeface="+mn-lt"/>
              </a:defRPr>
            </a:lvl2pPr>
            <a:lvl3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n-lt"/>
              </a:defRPr>
            </a:lvl3pPr>
            <a:lvl4pPr marL="0" indent="0">
              <a:lnSpc>
                <a:spcPct val="90000"/>
              </a:lnSpc>
              <a:spcBef>
                <a:spcPts val="0"/>
              </a:spcBef>
              <a:spcAft>
                <a:spcPts val="450"/>
              </a:spcAft>
              <a:buClr>
                <a:schemeClr val="accent1"/>
              </a:buClr>
              <a:buFont typeface="Arial" panose="020B0604020202020204" pitchFamily="34" charset="0"/>
              <a:buChar char="​"/>
              <a:defRPr sz="1200" b="0" kern="100" spc="-23" baseline="0">
                <a:solidFill>
                  <a:schemeClr val="accent1"/>
                </a:solidFill>
                <a:latin typeface="+mn-lt"/>
              </a:defRPr>
            </a:lvl4pPr>
            <a:lvl5pPr marL="0" indent="0">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defRPr>
            </a:lvl5pPr>
            <a:lvl6pPr marL="129779" indent="-129779">
              <a:lnSpc>
                <a:spcPct val="85000"/>
              </a:lnSpc>
              <a:spcBef>
                <a:spcPts val="0"/>
              </a:spcBef>
              <a:spcAft>
                <a:spcPts val="450"/>
              </a:spcAft>
              <a:buClr>
                <a:schemeClr val="accent1"/>
              </a:buClr>
              <a:buFont typeface="Arial" panose="020B0503020102020204" pitchFamily="34" charset="0"/>
              <a:buChar char="•"/>
              <a:defRPr sz="900" kern="100" spc="-23" baseline="0">
                <a:solidFill>
                  <a:schemeClr val="tx1"/>
                </a:solidFill>
                <a:latin typeface="+mn-lt"/>
              </a:defRPr>
            </a:lvl6pPr>
            <a:lvl7pPr marL="259556" indent="-129779">
              <a:lnSpc>
                <a:spcPct val="85000"/>
              </a:lnSpc>
              <a:spcBef>
                <a:spcPts val="150"/>
              </a:spcBef>
              <a:spcAft>
                <a:spcPts val="150"/>
              </a:spcAft>
              <a:buClr>
                <a:schemeClr val="tx1"/>
              </a:buClr>
              <a:buFont typeface="Arial" panose="020B0604020202020204" pitchFamily="34" charset="0"/>
              <a:buChar char="‒"/>
              <a:defRPr sz="900" kern="100" spc="-23" baseline="0">
                <a:solidFill>
                  <a:schemeClr val="tx1"/>
                </a:solidFill>
                <a:latin typeface="+mn-lt"/>
              </a:defRPr>
            </a:lvl7pPr>
            <a:lvl8pPr marL="85725" indent="-85725">
              <a:lnSpc>
                <a:spcPct val="100000"/>
              </a:lnSpc>
              <a:spcBef>
                <a:spcPts val="900"/>
              </a:spcBef>
              <a:spcAft>
                <a:spcPts val="0"/>
              </a:spcAft>
              <a:buFont typeface="Arial" panose="020B0604020202020204" pitchFamily="34" charset="0"/>
              <a:buChar char="“"/>
              <a:defRPr sz="1650" kern="100" spc="-23" baseline="0">
                <a:solidFill>
                  <a:schemeClr val="tx1"/>
                </a:solidFill>
                <a:latin typeface="+mn-lt"/>
              </a:defRPr>
            </a:lvl8pPr>
            <a:lvl9pPr marL="85725" indent="0">
              <a:lnSpc>
                <a:spcPct val="80000"/>
              </a:lnSpc>
              <a:spcBef>
                <a:spcPts val="450"/>
              </a:spcBef>
              <a:spcAft>
                <a:spcPts val="900"/>
              </a:spcAft>
              <a:buFont typeface="Arial" panose="020B0604020202020204" pitchFamily="34" charset="0"/>
              <a:buChar char="​"/>
              <a:defRPr sz="1050" kern="100" spc="-38"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3687925"/>
            <a:ext cx="3390774" cy="1455575"/>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421" y="3956825"/>
            <a:ext cx="3390353" cy="118667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01323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678272" y="674370"/>
            <a:ext cx="1513389" cy="1513389"/>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056218" y="1053240"/>
            <a:ext cx="757497" cy="755649"/>
          </a:xfrm>
        </p:spPr>
        <p:txBody>
          <a:bodyPr/>
          <a:lstStyle>
            <a:lvl1pPr algn="ctr">
              <a:defRPr sz="135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8692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678272" y="674370"/>
            <a:ext cx="1513389" cy="1513389"/>
          </a:xfrm>
          <a:prstGeom prst="ellipse">
            <a:avLst/>
          </a:prstGeom>
          <a:solidFill>
            <a:schemeClr val="bg1"/>
          </a:solidFill>
          <a:ln w="9525" cap="flat">
            <a:noFill/>
            <a:prstDash val="solid"/>
            <a:miter/>
          </a:ln>
        </p:spPr>
        <p:txBody>
          <a:bodyPr rtlCol="0" anchor="ctr"/>
          <a:lstStyle/>
          <a:p>
            <a:pPr algn="l">
              <a:lnSpc>
                <a:spcPct val="85000"/>
              </a:lnSpc>
              <a:spcBef>
                <a:spcPts val="600"/>
              </a:spcBef>
              <a:spcAft>
                <a:spcPts val="300"/>
              </a:spcAft>
            </a:pPr>
            <a:endParaRPr lang="en-US" sz="1200" kern="100" spc="-23"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893215" y="993401"/>
            <a:ext cx="1083503" cy="875327"/>
          </a:xfrm>
        </p:spPr>
        <p:txBody>
          <a:bodyPr/>
          <a:lstStyle>
            <a:lvl1pPr algn="ctr">
              <a:defRPr sz="135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67057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474947" y="514351"/>
            <a:ext cx="2690997" cy="4629149"/>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2989998" cy="51435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07418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609600"/>
            <a:ext cx="4413078" cy="401955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514350" y="1127524"/>
            <a:ext cx="3295651" cy="2987276"/>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bg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6663" y="4284709"/>
            <a:ext cx="1303337" cy="174533"/>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8127710" y="4930899"/>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4978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4571999"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519206"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1488" y="4799059"/>
            <a:ext cx="1303337" cy="174533"/>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4764826" y="-1"/>
            <a:ext cx="4379174" cy="51435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95485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20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4379174" cy="51435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83477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b="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5038724"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4829174"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5739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4829175"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723900"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514350"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1832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514349" y="2203558"/>
            <a:ext cx="8115299" cy="2425593"/>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514350" y="609424"/>
            <a:ext cx="8115300" cy="553998"/>
          </a:xfrm>
        </p:spPr>
        <p:txBody>
          <a:bodyPr>
            <a:spAutoFit/>
          </a:bodyPr>
          <a:lstStyle>
            <a:lvl1pPr algn="l">
              <a:defRPr sz="45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514350" y="1210563"/>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342900" tIns="342900" rIns="342900" bIns="3429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2410437"/>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3863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514350" y="501845"/>
            <a:ext cx="8115299" cy="242559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4763"/>
            <a:ext cx="9144000" cy="273306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4763"/>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342900" tIns="342900" rIns="342900" bIns="3429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514350" y="3449780"/>
            <a:ext cx="8115300" cy="553998"/>
          </a:xfrm>
        </p:spPr>
        <p:txBody>
          <a:bodyPr>
            <a:noAutofit/>
          </a:bodyPr>
          <a:lstStyle>
            <a:lvl1pPr algn="l">
              <a:defRPr sz="45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514350" y="4050918"/>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48639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2292684" y="1305171"/>
            <a:ext cx="2260445" cy="2532699"/>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1270" rtlCol="0" fromWordArt="0" anchor="ctr" anchorCtr="0" forceAA="0" compatLnSpc="1">
            <a:prstTxWarp prst="textNoShape">
              <a:avLst/>
            </a:prstTxWarp>
            <a:noAutofit/>
          </a:bodyPr>
          <a:lstStyle/>
          <a:p>
            <a:pPr lvl="0" algn="ctr"/>
            <a:endParaRPr lang="en-US" sz="1200" kern="100" spc="-23"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2263141" cy="383787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2292684" y="0"/>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4588267" y="1"/>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6883555" y="0"/>
            <a:ext cx="2260445" cy="1260562"/>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6883555" y="1294852"/>
            <a:ext cx="2260445" cy="3848648"/>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4588267" y="2590252"/>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2292684"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2297984" y="1305171"/>
            <a:ext cx="2255144" cy="2532699"/>
          </a:xfrm>
          <a:prstGeom prst="rect">
            <a:avLst/>
          </a:prstGeom>
        </p:spPr>
        <p:txBody>
          <a:bodyPr vert="horz" lIns="182880" tIns="182880" rIns="182880" bIns="182880" rtlCol="0" anchor="ctr">
            <a:noAutofit/>
          </a:bodyPr>
          <a:lstStyle>
            <a:lvl1pPr marL="84535" indent="-84535">
              <a:lnSpc>
                <a:spcPct val="100000"/>
              </a:lnSpc>
              <a:spcBef>
                <a:spcPts val="450"/>
              </a:spcBef>
              <a:spcAft>
                <a:spcPts val="900"/>
              </a:spcAft>
              <a:buFont typeface="Arial" panose="020B0604020202020204" pitchFamily="34" charset="0"/>
              <a:buChar char="“"/>
              <a:tabLst/>
              <a:defRPr sz="1200" i="0" kern="100" spc="-23" baseline="0">
                <a:solidFill>
                  <a:schemeClr val="bg1"/>
                </a:solidFill>
                <a:latin typeface="+mn-lt"/>
              </a:defRPr>
            </a:lvl1pPr>
            <a:lvl2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2pPr>
            <a:lvl3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3pPr>
            <a:lvl4pPr marL="84535" indent="0">
              <a:lnSpc>
                <a:spcPct val="100000"/>
              </a:lnSpc>
              <a:spcBef>
                <a:spcPts val="900"/>
              </a:spcBef>
              <a:spcAft>
                <a:spcPts val="450"/>
              </a:spcAft>
              <a:buClr>
                <a:schemeClr val="accent1"/>
              </a:buClr>
              <a:buFont typeface="Arial" panose="020B0604020202020204" pitchFamily="34" charset="0"/>
              <a:buChar char="​"/>
              <a:tabLst/>
              <a:defRPr sz="900" b="1" kern="100" spc="-38" baseline="0">
                <a:solidFill>
                  <a:schemeClr val="bg1"/>
                </a:solidFill>
                <a:latin typeface="+mj-lt"/>
              </a:defRPr>
            </a:lvl4pPr>
            <a:lvl5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5pPr>
            <a:lvl6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6pPr>
            <a:lvl7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7pPr>
            <a:lvl8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8pPr>
            <a:lvl9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6038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3173488" y="1579663"/>
            <a:ext cx="4291014" cy="3563837"/>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4800600" y="636270"/>
            <a:ext cx="3870960" cy="387096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8550274" y="636271"/>
            <a:ext cx="107951" cy="1016000"/>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514350" y="1103977"/>
            <a:ext cx="3800475" cy="1661993"/>
          </a:xfrm>
        </p:spPr>
        <p:txBody>
          <a:bodyPr anchor="b"/>
          <a:lstStyle>
            <a:lvl1pPr algn="l">
              <a:lnSpc>
                <a:spcPct val="80000"/>
              </a:lnSpc>
              <a:defRPr sz="4500" spc="-113"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514350" y="2835025"/>
            <a:ext cx="3800475" cy="263149"/>
          </a:xfrm>
        </p:spPr>
        <p:txBody>
          <a:bodyPr wrap="square">
            <a:spAutoFit/>
          </a:bodyPr>
          <a:lstStyle>
            <a:lvl1pPr marL="0" indent="0" algn="l">
              <a:buNone/>
              <a:defRPr sz="1800" spc="-3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514350" y="3822217"/>
            <a:ext cx="3800475"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514350" y="4111957"/>
            <a:ext cx="3800475" cy="172451"/>
          </a:xfrm>
        </p:spPr>
        <p:txBody>
          <a:bodyPr wrap="square" anchor="t">
            <a:spAutoFit/>
          </a:bodyPr>
          <a:lstStyle>
            <a:lvl1pPr marL="0" indent="0" algn="l">
              <a:lnSpc>
                <a:spcPct val="83000"/>
              </a:lnSpc>
              <a:spcBef>
                <a:spcPts val="0"/>
              </a:spcBef>
              <a:spcAft>
                <a:spcPts val="0"/>
              </a:spcAft>
              <a:buNone/>
              <a:defRPr sz="1350" b="0" spc="-30"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5002041" y="1532523"/>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5164455" y="1007574"/>
            <a:ext cx="3129915" cy="3128352"/>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0168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1503784"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454254"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514351"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514351"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4829177"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4829177"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5818611"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5769081"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1587191"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5902018"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75265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450676"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450676"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676389"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626859"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759796"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3661198"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3611668"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3744605"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6640245"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6590715"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6723652"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3451050"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3451050"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6426204"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6426204"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87819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3390900" y="612772"/>
            <a:ext cx="5176518" cy="4019550"/>
          </a:xfrm>
          <a:prstGeom prst="rect">
            <a:avLst/>
          </a:prstGeom>
          <a:noFill/>
        </p:spPr>
        <p:txBody>
          <a:bodyPr wrap="square" lIns="0" tIns="0" rIns="0" bIns="0">
            <a:noAutofit/>
          </a:bodyPr>
          <a:lstStyle/>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450"/>
              </a:spcBef>
              <a:spcAft>
                <a:spcPts val="900"/>
              </a:spcAft>
            </a:pPr>
            <a:r>
              <a:rPr lang="en-US" sz="1050" kern="100" spc="-23"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6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043281"/>
            <a:ext cx="2863349" cy="3100220"/>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514350" y="612772"/>
            <a:ext cx="2355583" cy="1163395"/>
          </a:xfrm>
          <a:prstGeom prst="rect">
            <a:avLst/>
          </a:prstGeom>
          <a:noFill/>
        </p:spPr>
        <p:txBody>
          <a:bodyPr wrap="square" lIns="0" tIns="0" rIns="0" bIns="0" rtlCol="0">
            <a:spAutoFit/>
          </a:bodyPr>
          <a:lstStyle/>
          <a:p>
            <a:pPr>
              <a:lnSpc>
                <a:spcPct val="80000"/>
              </a:lnSpc>
            </a:pPr>
            <a:r>
              <a:rPr lang="en-US" sz="3150" b="1" kern="100" spc="-113" dirty="0">
                <a:solidFill>
                  <a:prstClr val="white"/>
                </a:solidFill>
                <a:latin typeface="+mj-lt"/>
              </a:rPr>
              <a:t>Forward-</a:t>
            </a:r>
          </a:p>
          <a:p>
            <a:pPr>
              <a:lnSpc>
                <a:spcPct val="80000"/>
              </a:lnSpc>
            </a:pPr>
            <a:r>
              <a:rPr lang="en-US" sz="3150" b="1" kern="100" spc="-113" dirty="0">
                <a:solidFill>
                  <a:prstClr val="white"/>
                </a:solidFill>
                <a:latin typeface="+mj-lt"/>
              </a:rPr>
              <a:t>Looking</a:t>
            </a:r>
          </a:p>
          <a:p>
            <a:pPr>
              <a:lnSpc>
                <a:spcPct val="80000"/>
              </a:lnSpc>
            </a:pPr>
            <a:r>
              <a:rPr lang="en-US" sz="3150" b="1" kern="100" spc="-113"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162507" y="3407983"/>
            <a:ext cx="2525859" cy="2099774"/>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782414" y="4554956"/>
            <a:ext cx="1177089" cy="1177089"/>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102356" y="3678268"/>
            <a:ext cx="467577" cy="467577"/>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528809" y="1887524"/>
            <a:ext cx="1527413" cy="46435"/>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477577" y="4978482"/>
            <a:ext cx="651457" cy="184068"/>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633373" y="2815208"/>
            <a:ext cx="163820" cy="129838"/>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422208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1987971" y="2202419"/>
            <a:ext cx="5168058" cy="738664"/>
          </a:xfrm>
          <a:prstGeom prst="rect">
            <a:avLst/>
          </a:prstGeom>
          <a:noFill/>
        </p:spPr>
        <p:txBody>
          <a:bodyPr wrap="square" lIns="0" tIns="0" rIns="0" bIns="0" rtlCol="0">
            <a:spAutoFit/>
          </a:bodyPr>
          <a:lstStyle/>
          <a:p>
            <a:pPr algn="ctr">
              <a:lnSpc>
                <a:spcPct val="80000"/>
              </a:lnSpc>
            </a:pPr>
            <a:r>
              <a:rPr lang="en-US" sz="6000" b="1" spc="-113"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92022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2465413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189969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3398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156115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92833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image" Target="../media/image15.pn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image" Target="../media/image14.jpg"/><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theme" Target="../theme/theme2.xml"/><Relationship Id="rId8" Type="http://schemas.openxmlformats.org/officeDocument/2006/relationships/slideLayout" Target="../slideLayouts/slideLayout60.xml"/><Relationship Id="rId51" Type="http://schemas.openxmlformats.org/officeDocument/2006/relationships/image" Target="../media/image16.svg"/><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 id="2147483846" r:id="rId49"/>
    <p:sldLayoutId id="2147483848"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9"/>
          <a:srcRect b="96667"/>
          <a:stretch/>
        </p:blipFill>
        <p:spPr bwMode="hidden">
          <a:xfrm>
            <a:off x="0" y="0"/>
            <a:ext cx="9144000" cy="17145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514350" y="390906"/>
            <a:ext cx="8113014" cy="774954"/>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514350" y="1776222"/>
            <a:ext cx="8113014" cy="285292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326313" y="4799059"/>
            <a:ext cx="1303337" cy="174533"/>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8147816" y="200522"/>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71575729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3150" b="1" kern="100" spc="-113" baseline="0">
          <a:solidFill>
            <a:schemeClr val="tx1"/>
          </a:solidFill>
          <a:latin typeface="+mj-lt"/>
          <a:ea typeface="+mj-ea"/>
          <a:cs typeface="+mj-cs"/>
        </a:defRPr>
      </a:lvl1pPr>
    </p:titleStyle>
    <p:bodyStyle>
      <a:lvl1pPr marL="0" indent="0" algn="l" defTabSz="685800" rtl="0" eaLnBrk="1" latinLnBrk="0" hangingPunct="1">
        <a:lnSpc>
          <a:spcPct val="95000"/>
        </a:lnSpc>
        <a:spcBef>
          <a:spcPts val="900"/>
        </a:spcBef>
        <a:spcAft>
          <a:spcPts val="150"/>
        </a:spcAft>
        <a:buFont typeface="Arial" panose="020B0604020202020204" pitchFamily="34" charset="0"/>
        <a:buChar char="​"/>
        <a:defRPr sz="1650" kern="100" spc="-23" baseline="0">
          <a:solidFill>
            <a:schemeClr val="tx1"/>
          </a:solidFill>
          <a:latin typeface="+mn-lt"/>
          <a:ea typeface="+mn-ea"/>
          <a:cs typeface="+mn-cs"/>
        </a:defRPr>
      </a:lvl1pPr>
      <a:lvl2pPr marL="128588" indent="-128588" algn="l" defTabSz="685800" rtl="0" eaLnBrk="1" latinLnBrk="0" hangingPunct="1">
        <a:lnSpc>
          <a:spcPct val="90000"/>
        </a:lnSpc>
        <a:spcBef>
          <a:spcPts val="300"/>
        </a:spcBef>
        <a:spcAft>
          <a:spcPts val="300"/>
        </a:spcAft>
        <a:buClr>
          <a:schemeClr val="accent1"/>
        </a:buClr>
        <a:buFont typeface="Arial" panose="020B0604020202020204" pitchFamily="34" charset="0"/>
        <a:buChar char="•"/>
        <a:defRPr sz="1350" kern="100" spc="-23" baseline="0">
          <a:solidFill>
            <a:schemeClr val="tx1"/>
          </a:solidFill>
          <a:latin typeface="+mn-lt"/>
          <a:ea typeface="+mn-ea"/>
          <a:cs typeface="+mn-cs"/>
        </a:defRPr>
      </a:lvl2pPr>
      <a:lvl3pPr marL="257175" indent="-128588" algn="l" defTabSz="685800" rtl="0" eaLnBrk="1" latinLnBrk="0" hangingPunct="1">
        <a:lnSpc>
          <a:spcPct val="85000"/>
        </a:lnSpc>
        <a:spcBef>
          <a:spcPts val="150"/>
        </a:spcBef>
        <a:spcAft>
          <a:spcPts val="150"/>
        </a:spcAft>
        <a:buFont typeface="Arial" panose="020B0604020202020204" pitchFamily="34" charset="0"/>
        <a:buChar char="–"/>
        <a:defRPr sz="1050" kern="100" spc="-23" baseline="0">
          <a:solidFill>
            <a:schemeClr val="tx1"/>
          </a:solidFill>
          <a:latin typeface="+mn-lt"/>
          <a:ea typeface="+mn-ea"/>
          <a:cs typeface="+mn-cs"/>
        </a:defRPr>
      </a:lvl3pPr>
      <a:lvl4pPr marL="0" indent="0" algn="l" defTabSz="685800" rtl="0" eaLnBrk="1" latinLnBrk="0" hangingPunct="1">
        <a:lnSpc>
          <a:spcPct val="90000"/>
        </a:lnSpc>
        <a:spcBef>
          <a:spcPts val="900"/>
        </a:spcBef>
        <a:buFont typeface="Arial" panose="020B0604020202020204" pitchFamily="34" charset="0"/>
        <a:buChar char="​"/>
        <a:defRPr sz="1500" b="1" kern="100" spc="-38" baseline="0">
          <a:solidFill>
            <a:schemeClr val="tx1"/>
          </a:solidFill>
          <a:latin typeface="+mn-lt"/>
          <a:ea typeface="+mn-ea"/>
          <a:cs typeface="+mn-cs"/>
        </a:defRPr>
      </a:lvl4pPr>
      <a:lvl5pPr marL="0" indent="0" algn="l" defTabSz="685800" rtl="0" eaLnBrk="1" latinLnBrk="0" hangingPunct="1">
        <a:lnSpc>
          <a:spcPct val="90000"/>
        </a:lnSpc>
        <a:spcBef>
          <a:spcPts val="0"/>
        </a:spcBef>
        <a:spcAft>
          <a:spcPts val="450"/>
        </a:spcAft>
        <a:buFont typeface="Arial" panose="020B0604020202020204" pitchFamily="34" charset="0"/>
        <a:buChar char="​"/>
        <a:defRPr sz="1050" kern="100" spc="-23" baseline="0">
          <a:solidFill>
            <a:schemeClr val="accent1"/>
          </a:solidFill>
          <a:latin typeface="+mn-lt"/>
          <a:ea typeface="+mn-ea"/>
          <a:cs typeface="+mn-cs"/>
        </a:defRPr>
      </a:lvl5pPr>
      <a:lvl6pPr marL="0" indent="0" algn="l" defTabSz="685800" rtl="0" eaLnBrk="1" latinLnBrk="0" hangingPunct="1">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ea typeface="+mn-ea"/>
          <a:cs typeface="+mn-cs"/>
        </a:defRPr>
      </a:lvl6pPr>
      <a:lvl7pPr marL="85725" indent="-85725" algn="l" defTabSz="685800" rtl="0" eaLnBrk="1" latinLnBrk="0" hangingPunct="1">
        <a:lnSpc>
          <a:spcPct val="85000"/>
        </a:lnSpc>
        <a:spcBef>
          <a:spcPts val="450"/>
        </a:spcBef>
        <a:spcAft>
          <a:spcPts val="150"/>
        </a:spcAft>
        <a:buClr>
          <a:schemeClr val="accent4"/>
        </a:buClr>
        <a:buFont typeface="Arial" panose="020B0604020202020204" pitchFamily="34" charset="0"/>
        <a:buChar char="•"/>
        <a:defRPr sz="900" kern="100" spc="-23" baseline="0">
          <a:solidFill>
            <a:schemeClr val="tx1"/>
          </a:solidFill>
          <a:latin typeface="+mn-lt"/>
          <a:ea typeface="+mn-ea"/>
          <a:cs typeface="+mn-cs"/>
        </a:defRPr>
      </a:lvl7pPr>
      <a:lvl8pPr marL="86916" indent="-86916" algn="l" defTabSz="685800" rtl="0" eaLnBrk="1" latinLnBrk="0" hangingPunct="1">
        <a:lnSpc>
          <a:spcPct val="100000"/>
        </a:lnSpc>
        <a:spcBef>
          <a:spcPts val="900"/>
        </a:spcBef>
        <a:buFont typeface="Arial" panose="020B0604020202020204" pitchFamily="34" charset="0"/>
        <a:buChar char="“"/>
        <a:defRPr sz="1650" kern="100" spc="-23" baseline="0">
          <a:solidFill>
            <a:schemeClr val="tx1"/>
          </a:solidFill>
          <a:latin typeface="+mn-lt"/>
          <a:ea typeface="+mn-ea"/>
          <a:cs typeface="+mn-cs"/>
        </a:defRPr>
      </a:lvl8pPr>
      <a:lvl9pPr marL="85725" indent="-85725" algn="l" defTabSz="685800" rtl="0" eaLnBrk="1" latinLnBrk="0" hangingPunct="1">
        <a:lnSpc>
          <a:spcPct val="85000"/>
        </a:lnSpc>
        <a:spcBef>
          <a:spcPts val="450"/>
        </a:spcBef>
        <a:spcAft>
          <a:spcPts val="900"/>
        </a:spcAft>
        <a:buFont typeface="Arial" panose="020B0604020202020204" pitchFamily="34" charset="0"/>
        <a:buChar char="​"/>
        <a:defRPr sz="1050" b="1" kern="100" spc="-38" baseline="0">
          <a:solidFill>
            <a:schemeClr val="tx1"/>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hyperlink" Target="https://docs.aws.amazon.com/firehose/latest/dev/cw-to-delivery-stream.html" TargetMode="Externa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6.xml"/></Relationships>
</file>

<file path=ppt/slides/_rels/slide16.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9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3" Type="http://schemas.openxmlformats.org/officeDocument/2006/relationships/hyperlink" Target="http://docs.aws.amazon.com/AmazonCloudWatch/latest/logs/cwl-ug.pdf#SubscriptionFilters" TargetMode="External"/><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hyperlink" Target="http://docs.splunk.com/Documentation/AddOns/released/Firehose/ConfigureanELB" TargetMode="External"/><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hyperlink" Target="http://docs.splunk.com/Documentation/Splunk/7.0.2/Admin/Inputsconf" TargetMode="External"/><Relationship Id="rId2" Type="http://schemas.openxmlformats.org/officeDocument/2006/relationships/hyperlink" Target="http://docs.splunk.com/Documentation/AddOns/released/Firehose/ConfigureHECdistributed" TargetMode="External"/><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2" Type="http://schemas.openxmlformats.org/officeDocument/2006/relationships/hyperlink" Target="http://docs.aws.amazon.com/firehose/latest/dev/writing-with-kinesis-streams.html" TargetMode="Externa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99.xml"/><Relationship Id="rId4" Type="http://schemas.openxmlformats.org/officeDocument/2006/relationships/hyperlink" Target="https://console.aws.amazon.com/lambda/home?region=us-east-1#/creat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9.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hyperlink" Target="https://docs.aws.amazon.com/firehose/latest/dev/creating-the-stream-to-splunk.html" TargetMode="External"/><Relationship Id="rId1" Type="http://schemas.openxmlformats.org/officeDocument/2006/relationships/slideLayout" Target="../slideLayouts/slideLayout97.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99.xml"/><Relationship Id="rId4" Type="http://schemas.openxmlformats.org/officeDocument/2006/relationships/hyperlink" Target="http://docs.splunk.com/Documentation/SplunkCloud/6.6.3/Data/UsetheHTTPEventCollector#Send_data_to_HTTP_Event_Collecto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99.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99.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6.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6.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6.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tiff"/><Relationship Id="rId2" Type="http://schemas.openxmlformats.org/officeDocument/2006/relationships/image" Target="../media/image32.png"/><Relationship Id="rId1" Type="http://schemas.openxmlformats.org/officeDocument/2006/relationships/slideLayout" Target="../slideLayouts/slideLayout9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8C716668-9274-4E49-A01F-2ABDB19987DF}"/>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a:t>Module </a:t>
            </a:r>
            <a:r>
              <a:rPr lang="en-US" dirty="0"/>
              <a:t>9</a:t>
            </a:r>
            <a:r>
              <a:rPr lang="en-US"/>
              <a:t> : Setting up AWS Kinesis Firehose</a:t>
            </a:r>
            <a:endParaRPr lang="en-US" dirty="0"/>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702302-4210-7240-8494-D2017C49A5C1}"/>
              </a:ext>
            </a:extLst>
          </p:cNvPr>
          <p:cNvSpPr>
            <a:spLocks noGrp="1"/>
          </p:cNvSpPr>
          <p:nvPr>
            <p:ph sz="quarter" idx="10"/>
          </p:nvPr>
        </p:nvSpPr>
        <p:spPr/>
        <p:txBody>
          <a:bodyPr/>
          <a:lstStyle/>
          <a:p>
            <a:r>
              <a:rPr lang="en-US" dirty="0"/>
              <a:t>From Module 2 – Configure AWS, make sure CloudWatch Log groups are created for CloudTrail and VPC Flow Logs</a:t>
            </a:r>
          </a:p>
          <a:p>
            <a:r>
              <a:rPr lang="en-US" dirty="0"/>
              <a:t>Validate AWS CLI is installed and configured with an account that has the ability to create IAM Roles and Policies</a:t>
            </a:r>
          </a:p>
          <a:p>
            <a:r>
              <a:rPr lang="en-US" dirty="0"/>
              <a:t>(</a:t>
            </a:r>
            <a:r>
              <a:rPr lang="en-US" dirty="0" err="1"/>
              <a:t>kdf_help</a:t>
            </a:r>
            <a:r>
              <a:rPr lang="en-US" dirty="0"/>
              <a:t>) GitHub Link</a:t>
            </a:r>
          </a:p>
          <a:p>
            <a:r>
              <a:rPr lang="en-US" dirty="0">
                <a:hlinkClick r:id="rId2"/>
              </a:rPr>
              <a:t>https://docs.aws.amazon.com/firehose/latest/dev/cw-to-delivery-stream.html</a:t>
            </a:r>
            <a:r>
              <a:rPr lang="en-US" dirty="0"/>
              <a:t> </a:t>
            </a:r>
          </a:p>
        </p:txBody>
      </p:sp>
      <p:sp>
        <p:nvSpPr>
          <p:cNvPr id="3" name="Title 2">
            <a:extLst>
              <a:ext uri="{FF2B5EF4-FFF2-40B4-BE49-F238E27FC236}">
                <a16:creationId xmlns:a16="http://schemas.microsoft.com/office/drawing/2014/main" id="{C6BBD6DE-C4F5-0F4F-9084-C89F13D5CE13}"/>
              </a:ext>
            </a:extLst>
          </p:cNvPr>
          <p:cNvSpPr>
            <a:spLocks noGrp="1"/>
          </p:cNvSpPr>
          <p:nvPr>
            <p:ph type="title"/>
          </p:nvPr>
        </p:nvSpPr>
        <p:spPr/>
        <p:txBody>
          <a:bodyPr/>
          <a:lstStyle/>
          <a:p>
            <a:r>
              <a:rPr lang="en-US" dirty="0"/>
              <a:t>Validate CloudWatch Log Groups</a:t>
            </a:r>
          </a:p>
        </p:txBody>
      </p:sp>
      <p:sp>
        <p:nvSpPr>
          <p:cNvPr id="4" name="Subtitle 3">
            <a:extLst>
              <a:ext uri="{FF2B5EF4-FFF2-40B4-BE49-F238E27FC236}">
                <a16:creationId xmlns:a16="http://schemas.microsoft.com/office/drawing/2014/main" id="{D2A96EC5-D4CB-2342-AB34-1BAA5118A026}"/>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86104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C2CC50B-CDCD-6C4F-B7CB-A2C3B442C509}"/>
              </a:ext>
            </a:extLst>
          </p:cNvPr>
          <p:cNvGraphicFramePr>
            <a:graphicFrameLocks noGrp="1"/>
          </p:cNvGraphicFramePr>
          <p:nvPr>
            <p:ph sz="quarter" idx="10"/>
            <p:extLst>
              <p:ext uri="{D42A27DB-BD31-4B8C-83A1-F6EECF244321}">
                <p14:modId xmlns:p14="http://schemas.microsoft.com/office/powerpoint/2010/main" val="1100745695"/>
              </p:ext>
            </p:extLst>
          </p:nvPr>
        </p:nvGraphicFramePr>
        <p:xfrm>
          <a:off x="341313" y="960438"/>
          <a:ext cx="8461375" cy="3467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5BB633F-32D2-7547-A078-0EFEC4E58767}"/>
              </a:ext>
            </a:extLst>
          </p:cNvPr>
          <p:cNvSpPr>
            <a:spLocks noGrp="1"/>
          </p:cNvSpPr>
          <p:nvPr>
            <p:ph type="title"/>
          </p:nvPr>
        </p:nvSpPr>
        <p:spPr/>
        <p:txBody>
          <a:bodyPr/>
          <a:lstStyle/>
          <a:p>
            <a:r>
              <a:rPr lang="en-US" dirty="0"/>
              <a:t>CloudWatch Logs to Kinesis Data Firehose </a:t>
            </a:r>
          </a:p>
        </p:txBody>
      </p:sp>
      <p:sp>
        <p:nvSpPr>
          <p:cNvPr id="4" name="Subtitle 3">
            <a:extLst>
              <a:ext uri="{FF2B5EF4-FFF2-40B4-BE49-F238E27FC236}">
                <a16:creationId xmlns:a16="http://schemas.microsoft.com/office/drawing/2014/main" id="{640C68CC-69CC-454F-AAE8-4F8B5A1D5475}"/>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28641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The IAM Trust Policy </a:t>
            </a:r>
            <a:r>
              <a:rPr lang="en-US" dirty="0" err="1"/>
              <a:t>VPCtoSplunkCWtoFHTrustPolicy.json</a:t>
            </a:r>
            <a:r>
              <a:rPr lang="en-US" dirty="0"/>
              <a:t> allows the assume the role which has access to the CloudWatch Logs.</a:t>
            </a:r>
          </a:p>
          <a:p>
            <a:r>
              <a:rPr lang="en-US" dirty="0"/>
              <a:t>Insert the AWS region that has the </a:t>
            </a:r>
            <a:r>
              <a:rPr lang="en-US" dirty="0" err="1"/>
              <a:t>cloudwatch</a:t>
            </a:r>
            <a:r>
              <a:rPr lang="en-US" dirty="0"/>
              <a:t> logs and the KDF</a:t>
            </a:r>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1 – Create IAM Trust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is a trust IAM Policy that allows </a:t>
            </a:r>
            <a:r>
              <a:rPr lang="en-US" dirty="0" err="1"/>
              <a:t>sts:Assume</a:t>
            </a:r>
            <a:r>
              <a:rPr lang="en-US" dirty="0"/>
              <a:t> role to read </a:t>
            </a:r>
            <a:r>
              <a:rPr lang="en-US" dirty="0" err="1"/>
              <a:t>cloudwatch</a:t>
            </a:r>
            <a:r>
              <a:rPr lang="en-US" dirty="0"/>
              <a:t> logs</a:t>
            </a:r>
          </a:p>
        </p:txBody>
      </p:sp>
      <p:grpSp>
        <p:nvGrpSpPr>
          <p:cNvPr id="15" name="Group 14">
            <a:extLst>
              <a:ext uri="{FF2B5EF4-FFF2-40B4-BE49-F238E27FC236}">
                <a16:creationId xmlns:a16="http://schemas.microsoft.com/office/drawing/2014/main" id="{782B203F-CE66-064A-A067-772A08A3F342}"/>
              </a:ext>
            </a:extLst>
          </p:cNvPr>
          <p:cNvGrpSpPr/>
          <p:nvPr/>
        </p:nvGrpSpPr>
        <p:grpSpPr>
          <a:xfrm>
            <a:off x="3568056" y="2852695"/>
            <a:ext cx="1072750" cy="887264"/>
            <a:chOff x="4938010" y="2118116"/>
            <a:chExt cx="1072750" cy="887264"/>
          </a:xfrm>
        </p:grpSpPr>
        <p:pic>
          <p:nvPicPr>
            <p:cNvPr id="16" name="Graphic 15">
              <a:extLst>
                <a:ext uri="{FF2B5EF4-FFF2-40B4-BE49-F238E27FC236}">
                  <a16:creationId xmlns:a16="http://schemas.microsoft.com/office/drawing/2014/main" id="{687B4CAD-C904-B04A-94CF-D61FF2BDF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635" y="2118116"/>
              <a:ext cx="571500" cy="571500"/>
            </a:xfrm>
            <a:prstGeom prst="rect">
              <a:avLst/>
            </a:prstGeom>
          </p:spPr>
        </p:pic>
        <p:sp>
          <p:nvSpPr>
            <p:cNvPr id="17" name="TextBox 16">
              <a:extLst>
                <a:ext uri="{FF2B5EF4-FFF2-40B4-BE49-F238E27FC236}">
                  <a16:creationId xmlns:a16="http://schemas.microsoft.com/office/drawing/2014/main" id="{F0B29343-16BB-6546-ACF4-08FED17AEF3E}"/>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18" name="Group 17">
            <a:extLst>
              <a:ext uri="{FF2B5EF4-FFF2-40B4-BE49-F238E27FC236}">
                <a16:creationId xmlns:a16="http://schemas.microsoft.com/office/drawing/2014/main" id="{D65211D7-1BA6-F441-822E-48B96CE27A7C}"/>
              </a:ext>
            </a:extLst>
          </p:cNvPr>
          <p:cNvGrpSpPr>
            <a:grpSpLocks noChangeAspect="1"/>
          </p:cNvGrpSpPr>
          <p:nvPr/>
        </p:nvGrpSpPr>
        <p:grpSpPr bwMode="auto">
          <a:xfrm>
            <a:off x="1834784" y="2968752"/>
            <a:ext cx="464583" cy="327575"/>
            <a:chOff x="778" y="0"/>
            <a:chExt cx="6124" cy="4318"/>
          </a:xfrm>
          <a:solidFill>
            <a:srgbClr val="000000"/>
          </a:solidFill>
        </p:grpSpPr>
        <p:sp>
          <p:nvSpPr>
            <p:cNvPr id="19" name="Freeform 15">
              <a:extLst>
                <a:ext uri="{FF2B5EF4-FFF2-40B4-BE49-F238E27FC236}">
                  <a16:creationId xmlns:a16="http://schemas.microsoft.com/office/drawing/2014/main" id="{E0B1723F-0C10-624B-9D2A-410A3BC0F781}"/>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6">
              <a:extLst>
                <a:ext uri="{FF2B5EF4-FFF2-40B4-BE49-F238E27FC236}">
                  <a16:creationId xmlns:a16="http://schemas.microsoft.com/office/drawing/2014/main" id="{20165C3B-93DB-E447-A9B6-0323ED77FF27}"/>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7">
              <a:extLst>
                <a:ext uri="{FF2B5EF4-FFF2-40B4-BE49-F238E27FC236}">
                  <a16:creationId xmlns:a16="http://schemas.microsoft.com/office/drawing/2014/main" id="{5A0FD54A-121F-444F-81A2-5295F88CBE01}"/>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8">
              <a:extLst>
                <a:ext uri="{FF2B5EF4-FFF2-40B4-BE49-F238E27FC236}">
                  <a16:creationId xmlns:a16="http://schemas.microsoft.com/office/drawing/2014/main" id="{38B4B668-42C5-EA4C-9443-5E4D3D0FD506}"/>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9">
              <a:extLst>
                <a:ext uri="{FF2B5EF4-FFF2-40B4-BE49-F238E27FC236}">
                  <a16:creationId xmlns:a16="http://schemas.microsoft.com/office/drawing/2014/main" id="{7383F3B3-C7F5-2A4A-B16E-0376FAE68BE8}"/>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20">
              <a:extLst>
                <a:ext uri="{FF2B5EF4-FFF2-40B4-BE49-F238E27FC236}">
                  <a16:creationId xmlns:a16="http://schemas.microsoft.com/office/drawing/2014/main" id="{CEB95B6C-D485-D245-84C6-DAB1DFA5BCF3}"/>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1">
              <a:extLst>
                <a:ext uri="{FF2B5EF4-FFF2-40B4-BE49-F238E27FC236}">
                  <a16:creationId xmlns:a16="http://schemas.microsoft.com/office/drawing/2014/main" id="{D551F63A-0E06-8549-9B2C-AAF390F81FB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8" name="Right Arrow 27">
            <a:extLst>
              <a:ext uri="{FF2B5EF4-FFF2-40B4-BE49-F238E27FC236}">
                <a16:creationId xmlns:a16="http://schemas.microsoft.com/office/drawing/2014/main" id="{993E3155-C056-814D-A3B1-0C993AEEBDEB}"/>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pSp>
        <p:nvGrpSpPr>
          <p:cNvPr id="30" name="Group 29">
            <a:extLst>
              <a:ext uri="{FF2B5EF4-FFF2-40B4-BE49-F238E27FC236}">
                <a16:creationId xmlns:a16="http://schemas.microsoft.com/office/drawing/2014/main" id="{656AEE7B-A090-A540-9749-C588FD767289}"/>
              </a:ext>
            </a:extLst>
          </p:cNvPr>
          <p:cNvGrpSpPr/>
          <p:nvPr/>
        </p:nvGrpSpPr>
        <p:grpSpPr>
          <a:xfrm>
            <a:off x="5656417" y="2942602"/>
            <a:ext cx="1728037" cy="577572"/>
            <a:chOff x="4682204" y="3100831"/>
            <a:chExt cx="1728037" cy="577572"/>
          </a:xfrm>
        </p:grpSpPr>
        <p:sp>
          <p:nvSpPr>
            <p:cNvPr id="27" name="TextBox 26">
              <a:extLst>
                <a:ext uri="{FF2B5EF4-FFF2-40B4-BE49-F238E27FC236}">
                  <a16:creationId xmlns:a16="http://schemas.microsoft.com/office/drawing/2014/main" id="{98B0A53D-D6A6-874D-ADD2-3E7EBDC37B45}"/>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9" name="Freeform 308">
              <a:extLst>
                <a:ext uri="{FF2B5EF4-FFF2-40B4-BE49-F238E27FC236}">
                  <a16:creationId xmlns:a16="http://schemas.microsoft.com/office/drawing/2014/main" id="{2620107B-840B-024D-B0E2-67C7B05BDD27}"/>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1" name="Right Arrow 30">
            <a:extLst>
              <a:ext uri="{FF2B5EF4-FFF2-40B4-BE49-F238E27FC236}">
                <a16:creationId xmlns:a16="http://schemas.microsoft.com/office/drawing/2014/main" id="{69B755DE-7272-2E43-9775-8E202ACD4288}"/>
              </a:ext>
            </a:extLst>
          </p:cNvPr>
          <p:cNvSpPr/>
          <p:nvPr/>
        </p:nvSpPr>
        <p:spPr>
          <a:xfrm>
            <a:off x="4429967" y="2735527"/>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customize</a:t>
            </a:r>
          </a:p>
        </p:txBody>
      </p:sp>
      <p:sp>
        <p:nvSpPr>
          <p:cNvPr id="32" name="Rectangle 31">
            <a:extLst>
              <a:ext uri="{FF2B5EF4-FFF2-40B4-BE49-F238E27FC236}">
                <a16:creationId xmlns:a16="http://schemas.microsoft.com/office/drawing/2014/main" id="{8887B5CE-70DD-884D-8224-94939818D60A}"/>
              </a:ext>
            </a:extLst>
          </p:cNvPr>
          <p:cNvSpPr/>
          <p:nvPr/>
        </p:nvSpPr>
        <p:spPr>
          <a:xfrm>
            <a:off x="3818681" y="3765660"/>
            <a:ext cx="4572000" cy="954107"/>
          </a:xfrm>
          <a:prstGeom prst="rect">
            <a:avLst/>
          </a:prstGeom>
        </p:spPr>
        <p:txBody>
          <a:bodyPr>
            <a:spAutoFit/>
          </a:bodyPr>
          <a:lstStyle/>
          <a:p>
            <a:r>
              <a:rPr lang="en-US" sz="800" dirty="0"/>
              <a:t>{</a:t>
            </a:r>
          </a:p>
          <a:p>
            <a:r>
              <a:rPr lang="en-US" sz="800" dirty="0"/>
              <a:t>  "Statement": {</a:t>
            </a:r>
          </a:p>
          <a:p>
            <a:r>
              <a:rPr lang="en-US" sz="800" dirty="0"/>
              <a:t>    "Effect": "Allow",</a:t>
            </a:r>
          </a:p>
          <a:p>
            <a:r>
              <a:rPr lang="en-US" sz="800" dirty="0"/>
              <a:t>    "Principal": { "Service": "</a:t>
            </a:r>
            <a:r>
              <a:rPr lang="en-US" sz="800" dirty="0" err="1"/>
              <a:t>logs.your-region.amazonaws.com</a:t>
            </a:r>
            <a:r>
              <a:rPr lang="en-US" sz="800" dirty="0"/>
              <a:t>" },</a:t>
            </a:r>
          </a:p>
          <a:p>
            <a:r>
              <a:rPr lang="en-US" sz="800" dirty="0"/>
              <a:t>    "Action": "</a:t>
            </a:r>
            <a:r>
              <a:rPr lang="en-US" sz="800" dirty="0" err="1"/>
              <a:t>sts:AssumeRole</a:t>
            </a:r>
            <a:r>
              <a:rPr lang="en-US" sz="800" dirty="0"/>
              <a:t>"</a:t>
            </a:r>
          </a:p>
          <a:p>
            <a:r>
              <a:rPr lang="en-US" sz="800" dirty="0"/>
              <a:t>  }</a:t>
            </a:r>
          </a:p>
          <a:p>
            <a:r>
              <a:rPr lang="en-US" sz="800" dirty="0"/>
              <a:t>}</a:t>
            </a:r>
          </a:p>
        </p:txBody>
      </p:sp>
    </p:spTree>
    <p:extLst>
      <p:ext uri="{BB962C8B-B14F-4D97-AF65-F5344CB8AC3E}">
        <p14:creationId xmlns:p14="http://schemas.microsoft.com/office/powerpoint/2010/main" val="257574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When you run the ’</a:t>
            </a:r>
            <a:r>
              <a:rPr lang="en-US" dirty="0" err="1"/>
              <a:t>aws</a:t>
            </a:r>
            <a:r>
              <a:rPr lang="en-US" dirty="0"/>
              <a:t>’ command, it will create the role that has the ability to assume the role and read the CloudWatch Logs.</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2 – Create IAM Role</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role based on the policy created</a:t>
            </a:r>
          </a:p>
        </p:txBody>
      </p:sp>
      <p:grpSp>
        <p:nvGrpSpPr>
          <p:cNvPr id="5" name="Group 4">
            <a:extLst>
              <a:ext uri="{FF2B5EF4-FFF2-40B4-BE49-F238E27FC236}">
                <a16:creationId xmlns:a16="http://schemas.microsoft.com/office/drawing/2014/main" id="{C45FE69A-9F79-6E47-887D-3C151660556A}"/>
              </a:ext>
            </a:extLst>
          </p:cNvPr>
          <p:cNvGrpSpPr/>
          <p:nvPr/>
        </p:nvGrpSpPr>
        <p:grpSpPr>
          <a:xfrm>
            <a:off x="5687251" y="2821365"/>
            <a:ext cx="1072750" cy="949923"/>
            <a:chOff x="3262420" y="4060641"/>
            <a:chExt cx="1072750" cy="949923"/>
          </a:xfrm>
        </p:grpSpPr>
        <p:pic>
          <p:nvPicPr>
            <p:cNvPr id="6" name="Graphic 5">
              <a:extLst>
                <a:ext uri="{FF2B5EF4-FFF2-40B4-BE49-F238E27FC236}">
                  <a16:creationId xmlns:a16="http://schemas.microsoft.com/office/drawing/2014/main" id="{1DA71C68-43CC-FD49-A660-858F2E90F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045" y="4060641"/>
              <a:ext cx="571500" cy="571500"/>
            </a:xfrm>
            <a:prstGeom prst="rect">
              <a:avLst/>
            </a:prstGeom>
          </p:spPr>
        </p:pic>
        <p:sp>
          <p:nvSpPr>
            <p:cNvPr id="8" name="TextBox 7">
              <a:extLst>
                <a:ext uri="{FF2B5EF4-FFF2-40B4-BE49-F238E27FC236}">
                  <a16:creationId xmlns:a16="http://schemas.microsoft.com/office/drawing/2014/main" id="{C12FC78F-70EB-BF47-973E-40FE55CEA184}"/>
                </a:ext>
              </a:extLst>
            </p:cNvPr>
            <p:cNvSpPr txBox="1"/>
            <p:nvPr/>
          </p:nvSpPr>
          <p:spPr>
            <a:xfrm>
              <a:off x="3262420" y="4672010"/>
              <a:ext cx="1072750" cy="338554"/>
            </a:xfrm>
            <a:prstGeom prst="rect">
              <a:avLst/>
            </a:prstGeom>
            <a:noFill/>
          </p:spPr>
          <p:txBody>
            <a:bodyPr wrap="square" rtlCol="0">
              <a:spAutoFit/>
            </a:bodyPr>
            <a:lstStyle/>
            <a:p>
              <a:pPr algn="ctr"/>
              <a:r>
                <a:rPr lang="en-US" sz="800" dirty="0" err="1"/>
                <a:t>VPCtoSplunkCWtoFHRole</a:t>
              </a:r>
              <a:endParaRPr lang="en-US" sz="800" dirty="0">
                <a:solidFill>
                  <a:srgbClr val="232F3E"/>
                </a:solidFill>
              </a:endParaRPr>
            </a:p>
          </p:txBody>
        </p:sp>
      </p:gr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834784" y="2968752"/>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4458693" y="2750526"/>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19" name="Group 18">
            <a:extLst>
              <a:ext uri="{FF2B5EF4-FFF2-40B4-BE49-F238E27FC236}">
                <a16:creationId xmlns:a16="http://schemas.microsoft.com/office/drawing/2014/main" id="{7F77402A-5E66-5742-95EE-3E9E59AC4C92}"/>
              </a:ext>
            </a:extLst>
          </p:cNvPr>
          <p:cNvGrpSpPr/>
          <p:nvPr/>
        </p:nvGrpSpPr>
        <p:grpSpPr>
          <a:xfrm>
            <a:off x="3210904" y="3088439"/>
            <a:ext cx="1728037" cy="577572"/>
            <a:chOff x="4682204" y="3100831"/>
            <a:chExt cx="1728037" cy="577572"/>
          </a:xfrm>
        </p:grpSpPr>
        <p:sp>
          <p:nvSpPr>
            <p:cNvPr id="20" name="TextBox 19">
              <a:extLst>
                <a:ext uri="{FF2B5EF4-FFF2-40B4-BE49-F238E27FC236}">
                  <a16:creationId xmlns:a16="http://schemas.microsoft.com/office/drawing/2014/main" id="{2DE5E179-7947-8746-AE9B-9835D9B9BBE6}"/>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1" name="Freeform 308">
              <a:extLst>
                <a:ext uri="{FF2B5EF4-FFF2-40B4-BE49-F238E27FC236}">
                  <a16:creationId xmlns:a16="http://schemas.microsoft.com/office/drawing/2014/main" id="{E03BDB63-65C9-A040-AA9E-153F16EDF654}"/>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Rectangle 1">
            <a:extLst>
              <a:ext uri="{FF2B5EF4-FFF2-40B4-BE49-F238E27FC236}">
                <a16:creationId xmlns:a16="http://schemas.microsoft.com/office/drawing/2014/main" id="{172A354A-58E6-C342-8F29-07BA99649655}"/>
              </a:ext>
            </a:extLst>
          </p:cNvPr>
          <p:cNvSpPr/>
          <p:nvPr/>
        </p:nvSpPr>
        <p:spPr>
          <a:xfrm>
            <a:off x="342047" y="2033141"/>
            <a:ext cx="8459904" cy="215444"/>
          </a:xfrm>
          <a:prstGeom prst="rect">
            <a:avLst/>
          </a:prstGeom>
        </p:spPr>
        <p:txBody>
          <a:bodyPr wrap="square">
            <a:spAutoFit/>
          </a:bodyPr>
          <a:lstStyle/>
          <a:p>
            <a:r>
              <a:rPr lang="en-US" sz="800" dirty="0" err="1"/>
              <a:t>aws</a:t>
            </a:r>
            <a:r>
              <a:rPr lang="en-US" sz="800" dirty="0"/>
              <a:t> </a:t>
            </a:r>
            <a:r>
              <a:rPr lang="en-US" sz="800" dirty="0" err="1"/>
              <a:t>iam</a:t>
            </a:r>
            <a:r>
              <a:rPr lang="en-US" sz="800" dirty="0"/>
              <a:t> put-role-policy --role-name </a:t>
            </a:r>
            <a:r>
              <a:rPr lang="en-US" sz="800" dirty="0" err="1"/>
              <a:t>VPCtoSplunkCWtoFHRole</a:t>
            </a:r>
            <a:r>
              <a:rPr lang="en-US" sz="800" dirty="0"/>
              <a:t> --policy-name </a:t>
            </a:r>
            <a:r>
              <a:rPr lang="en-US" sz="800" dirty="0" err="1"/>
              <a:t>VPCtoSplunkCWtoFHAccessPolicy</a:t>
            </a:r>
            <a:r>
              <a:rPr lang="en-US" sz="800" dirty="0"/>
              <a:t> --policy-document file://</a:t>
            </a:r>
            <a:r>
              <a:rPr lang="en-US" sz="800" dirty="0" err="1"/>
              <a:t>VPCtoSplunkCWtoFHAccessPolicy.json</a:t>
            </a:r>
            <a:endParaRPr lang="en-US" sz="800" dirty="0"/>
          </a:p>
        </p:txBody>
      </p:sp>
    </p:spTree>
    <p:extLst>
      <p:ext uri="{BB962C8B-B14F-4D97-AF65-F5344CB8AC3E}">
        <p14:creationId xmlns:p14="http://schemas.microsoft.com/office/powerpoint/2010/main" val="6111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The IAM Access Policy  </a:t>
            </a:r>
            <a:r>
              <a:rPr lang="en-US" dirty="0" err="1"/>
              <a:t>VPCtoSplunkCWtoFHAccessPolicy.json</a:t>
            </a:r>
            <a:r>
              <a:rPr lang="en-US" dirty="0"/>
              <a:t> allows for Kinesis Firehose (KDF) to assume the role which has access to the CloudWatch Logs.</a:t>
            </a:r>
          </a:p>
          <a:p>
            <a:r>
              <a:rPr lang="en-US" dirty="0"/>
              <a:t>Insert the AWS region that has the </a:t>
            </a:r>
            <a:r>
              <a:rPr lang="en-US" dirty="0" err="1"/>
              <a:t>cloudwatch</a:t>
            </a:r>
            <a:r>
              <a:rPr lang="en-US" dirty="0"/>
              <a:t> logs and the KDF</a:t>
            </a:r>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3 – Create IAM Access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is a trust IAM Policy that allows Firehose role to Assume the role</a:t>
            </a:r>
          </a:p>
        </p:txBody>
      </p:sp>
      <p:grpSp>
        <p:nvGrpSpPr>
          <p:cNvPr id="15" name="Group 14">
            <a:extLst>
              <a:ext uri="{FF2B5EF4-FFF2-40B4-BE49-F238E27FC236}">
                <a16:creationId xmlns:a16="http://schemas.microsoft.com/office/drawing/2014/main" id="{782B203F-CE66-064A-A067-772A08A3F342}"/>
              </a:ext>
            </a:extLst>
          </p:cNvPr>
          <p:cNvGrpSpPr/>
          <p:nvPr/>
        </p:nvGrpSpPr>
        <p:grpSpPr>
          <a:xfrm>
            <a:off x="3568056" y="2852695"/>
            <a:ext cx="1072750" cy="887264"/>
            <a:chOff x="4938010" y="2118116"/>
            <a:chExt cx="1072750" cy="887264"/>
          </a:xfrm>
        </p:grpSpPr>
        <p:pic>
          <p:nvPicPr>
            <p:cNvPr id="16" name="Graphic 15">
              <a:extLst>
                <a:ext uri="{FF2B5EF4-FFF2-40B4-BE49-F238E27FC236}">
                  <a16:creationId xmlns:a16="http://schemas.microsoft.com/office/drawing/2014/main" id="{687B4CAD-C904-B04A-94CF-D61FF2BDF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635" y="2118116"/>
              <a:ext cx="571500" cy="571500"/>
            </a:xfrm>
            <a:prstGeom prst="rect">
              <a:avLst/>
            </a:prstGeom>
          </p:spPr>
        </p:pic>
        <p:sp>
          <p:nvSpPr>
            <p:cNvPr id="17" name="TextBox 16">
              <a:extLst>
                <a:ext uri="{FF2B5EF4-FFF2-40B4-BE49-F238E27FC236}">
                  <a16:creationId xmlns:a16="http://schemas.microsoft.com/office/drawing/2014/main" id="{F0B29343-16BB-6546-ACF4-08FED17AEF3E}"/>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18" name="Group 17">
            <a:extLst>
              <a:ext uri="{FF2B5EF4-FFF2-40B4-BE49-F238E27FC236}">
                <a16:creationId xmlns:a16="http://schemas.microsoft.com/office/drawing/2014/main" id="{D65211D7-1BA6-F441-822E-48B96CE27A7C}"/>
              </a:ext>
            </a:extLst>
          </p:cNvPr>
          <p:cNvGrpSpPr>
            <a:grpSpLocks noChangeAspect="1"/>
          </p:cNvGrpSpPr>
          <p:nvPr/>
        </p:nvGrpSpPr>
        <p:grpSpPr bwMode="auto">
          <a:xfrm>
            <a:off x="1834784" y="2968752"/>
            <a:ext cx="464583" cy="327575"/>
            <a:chOff x="778" y="0"/>
            <a:chExt cx="6124" cy="4318"/>
          </a:xfrm>
          <a:solidFill>
            <a:srgbClr val="000000"/>
          </a:solidFill>
        </p:grpSpPr>
        <p:sp>
          <p:nvSpPr>
            <p:cNvPr id="19" name="Freeform 15">
              <a:extLst>
                <a:ext uri="{FF2B5EF4-FFF2-40B4-BE49-F238E27FC236}">
                  <a16:creationId xmlns:a16="http://schemas.microsoft.com/office/drawing/2014/main" id="{E0B1723F-0C10-624B-9D2A-410A3BC0F781}"/>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6">
              <a:extLst>
                <a:ext uri="{FF2B5EF4-FFF2-40B4-BE49-F238E27FC236}">
                  <a16:creationId xmlns:a16="http://schemas.microsoft.com/office/drawing/2014/main" id="{20165C3B-93DB-E447-A9B6-0323ED77FF27}"/>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7">
              <a:extLst>
                <a:ext uri="{FF2B5EF4-FFF2-40B4-BE49-F238E27FC236}">
                  <a16:creationId xmlns:a16="http://schemas.microsoft.com/office/drawing/2014/main" id="{5A0FD54A-121F-444F-81A2-5295F88CBE01}"/>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8">
              <a:extLst>
                <a:ext uri="{FF2B5EF4-FFF2-40B4-BE49-F238E27FC236}">
                  <a16:creationId xmlns:a16="http://schemas.microsoft.com/office/drawing/2014/main" id="{38B4B668-42C5-EA4C-9443-5E4D3D0FD506}"/>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9">
              <a:extLst>
                <a:ext uri="{FF2B5EF4-FFF2-40B4-BE49-F238E27FC236}">
                  <a16:creationId xmlns:a16="http://schemas.microsoft.com/office/drawing/2014/main" id="{7383F3B3-C7F5-2A4A-B16E-0376FAE68BE8}"/>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20">
              <a:extLst>
                <a:ext uri="{FF2B5EF4-FFF2-40B4-BE49-F238E27FC236}">
                  <a16:creationId xmlns:a16="http://schemas.microsoft.com/office/drawing/2014/main" id="{CEB95B6C-D485-D245-84C6-DAB1DFA5BCF3}"/>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1">
              <a:extLst>
                <a:ext uri="{FF2B5EF4-FFF2-40B4-BE49-F238E27FC236}">
                  <a16:creationId xmlns:a16="http://schemas.microsoft.com/office/drawing/2014/main" id="{D551F63A-0E06-8549-9B2C-AAF390F81FB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8" name="Right Arrow 27">
            <a:extLst>
              <a:ext uri="{FF2B5EF4-FFF2-40B4-BE49-F238E27FC236}">
                <a16:creationId xmlns:a16="http://schemas.microsoft.com/office/drawing/2014/main" id="{993E3155-C056-814D-A3B1-0C993AEEBDEB}"/>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pSp>
        <p:nvGrpSpPr>
          <p:cNvPr id="30" name="Group 29">
            <a:extLst>
              <a:ext uri="{FF2B5EF4-FFF2-40B4-BE49-F238E27FC236}">
                <a16:creationId xmlns:a16="http://schemas.microsoft.com/office/drawing/2014/main" id="{656AEE7B-A090-A540-9749-C588FD767289}"/>
              </a:ext>
            </a:extLst>
          </p:cNvPr>
          <p:cNvGrpSpPr/>
          <p:nvPr/>
        </p:nvGrpSpPr>
        <p:grpSpPr>
          <a:xfrm>
            <a:off x="5656417" y="2942602"/>
            <a:ext cx="1798569" cy="577572"/>
            <a:chOff x="4682204" y="3100831"/>
            <a:chExt cx="1798569" cy="577572"/>
          </a:xfrm>
        </p:grpSpPr>
        <p:sp>
          <p:nvSpPr>
            <p:cNvPr id="27" name="TextBox 26">
              <a:extLst>
                <a:ext uri="{FF2B5EF4-FFF2-40B4-BE49-F238E27FC236}">
                  <a16:creationId xmlns:a16="http://schemas.microsoft.com/office/drawing/2014/main" id="{98B0A53D-D6A6-874D-ADD2-3E7EBDC37B45}"/>
                </a:ext>
              </a:extLst>
            </p:cNvPr>
            <p:cNvSpPr txBox="1"/>
            <p:nvPr/>
          </p:nvSpPr>
          <p:spPr>
            <a:xfrm>
              <a:off x="4682204" y="3539904"/>
              <a:ext cx="1798569" cy="138499"/>
            </a:xfrm>
            <a:prstGeom prst="rect">
              <a:avLst/>
            </a:prstGeom>
            <a:noFill/>
          </p:spPr>
          <p:txBody>
            <a:bodyPr wrap="none" lIns="0" tIns="0" rIns="0" bIns="0" rtlCol="0">
              <a:spAutoFit/>
            </a:bodyPr>
            <a:lstStyle/>
            <a:p>
              <a:r>
                <a:rPr lang="en-US" sz="900" dirty="0" err="1"/>
                <a:t>VPCtoSplunkCWtoFHAccessPolicy.json</a:t>
              </a:r>
              <a:endParaRPr lang="en-US" sz="900" dirty="0"/>
            </a:p>
          </p:txBody>
        </p:sp>
        <p:sp>
          <p:nvSpPr>
            <p:cNvPr id="29" name="Freeform 308">
              <a:extLst>
                <a:ext uri="{FF2B5EF4-FFF2-40B4-BE49-F238E27FC236}">
                  <a16:creationId xmlns:a16="http://schemas.microsoft.com/office/drawing/2014/main" id="{2620107B-840B-024D-B0E2-67C7B05BDD27}"/>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1" name="Right Arrow 30">
            <a:extLst>
              <a:ext uri="{FF2B5EF4-FFF2-40B4-BE49-F238E27FC236}">
                <a16:creationId xmlns:a16="http://schemas.microsoft.com/office/drawing/2014/main" id="{69B755DE-7272-2E43-9775-8E202ACD4288}"/>
              </a:ext>
            </a:extLst>
          </p:cNvPr>
          <p:cNvSpPr/>
          <p:nvPr/>
        </p:nvSpPr>
        <p:spPr>
          <a:xfrm>
            <a:off x="4429967" y="2735527"/>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customize</a:t>
            </a:r>
          </a:p>
        </p:txBody>
      </p:sp>
      <p:sp>
        <p:nvSpPr>
          <p:cNvPr id="2" name="Rectangle 1">
            <a:extLst>
              <a:ext uri="{FF2B5EF4-FFF2-40B4-BE49-F238E27FC236}">
                <a16:creationId xmlns:a16="http://schemas.microsoft.com/office/drawing/2014/main" id="{DCC3A5BA-4248-5043-85FB-D392E61ECBB0}"/>
              </a:ext>
            </a:extLst>
          </p:cNvPr>
          <p:cNvSpPr/>
          <p:nvPr/>
        </p:nvSpPr>
        <p:spPr>
          <a:xfrm>
            <a:off x="3710382" y="3762659"/>
            <a:ext cx="3962957" cy="630942"/>
          </a:xfrm>
          <a:prstGeom prst="rect">
            <a:avLst/>
          </a:prstGeom>
        </p:spPr>
        <p:txBody>
          <a:bodyPr wrap="square">
            <a:spAutoFit/>
          </a:bodyPr>
          <a:lstStyle/>
          <a:p>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"Statement"</a:t>
            </a:r>
            <a:r>
              <a:rPr lang="en-US" sz="700" dirty="0">
                <a:solidFill>
                  <a:srgbClr val="383A42"/>
                </a:solidFill>
                <a:latin typeface="Consolas" panose="020B0609020204030204" pitchFamily="49" charset="0"/>
              </a:rPr>
              <a:t>:[ { </a:t>
            </a:r>
            <a:r>
              <a:rPr lang="en-US" sz="700" dirty="0">
                <a:solidFill>
                  <a:srgbClr val="986801"/>
                </a:solidFill>
                <a:latin typeface="Consolas" panose="020B0609020204030204" pitchFamily="49" charset="0"/>
              </a:rPr>
              <a:t>"</a:t>
            </a:r>
            <a:r>
              <a:rPr lang="en-US" sz="700" dirty="0" err="1">
                <a:solidFill>
                  <a:srgbClr val="986801"/>
                </a:solidFill>
                <a:latin typeface="Consolas" panose="020B0609020204030204" pitchFamily="49" charset="0"/>
              </a:rPr>
              <a:t>Effect"</a:t>
            </a:r>
            <a:r>
              <a:rPr lang="en-US" sz="700" dirty="0" err="1">
                <a:solidFill>
                  <a:srgbClr val="383A42"/>
                </a:solidFill>
                <a:latin typeface="Consolas" panose="020B0609020204030204" pitchFamily="49" charset="0"/>
              </a:rPr>
              <a:t>:</a:t>
            </a:r>
            <a:r>
              <a:rPr lang="en-US" sz="700" dirty="0" err="1">
                <a:solidFill>
                  <a:srgbClr val="50A14F"/>
                </a:solidFill>
                <a:latin typeface="Consolas" panose="020B0609020204030204" pitchFamily="49" charset="0"/>
              </a:rPr>
              <a:t>"Allow</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"Action"</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"firehose:*"</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"Resource"</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"arn:aws:firehose:</a:t>
            </a:r>
            <a:r>
              <a:rPr lang="en-US" sz="700" i="1" dirty="0">
                <a:solidFill>
                  <a:srgbClr val="FF0000"/>
                </a:solidFill>
                <a:latin typeface="Consolas" panose="020B0609020204030204" pitchFamily="49" charset="0"/>
              </a:rPr>
              <a:t>your-region</a:t>
            </a:r>
            <a:r>
              <a:rPr lang="en-US" sz="700" dirty="0">
                <a:solidFill>
                  <a:srgbClr val="50A14F"/>
                </a:solidFill>
                <a:latin typeface="Consolas" panose="020B0609020204030204" pitchFamily="49" charset="0"/>
              </a:rPr>
              <a:t>:</a:t>
            </a:r>
            <a:r>
              <a:rPr lang="en-US" sz="700" i="1" dirty="0">
                <a:solidFill>
                  <a:srgbClr val="FF0000"/>
                </a:solidFill>
                <a:latin typeface="Consolas" panose="020B0609020204030204" pitchFamily="49" charset="0"/>
              </a:rPr>
              <a:t>your-aws-account-id</a:t>
            </a:r>
            <a:r>
              <a:rPr lang="en-US" sz="700" dirty="0">
                <a:solidFill>
                  <a:srgbClr val="50A14F"/>
                </a:solidFill>
                <a:latin typeface="Consolas" panose="020B0609020204030204" pitchFamily="49" charset="0"/>
              </a:rPr>
              <a:t>:deliverystream/</a:t>
            </a:r>
            <a:r>
              <a:rPr lang="en-US" sz="700" dirty="0" err="1">
                <a:solidFill>
                  <a:srgbClr val="50A14F"/>
                </a:solidFill>
                <a:latin typeface="Consolas" panose="020B0609020204030204" pitchFamily="49" charset="0"/>
              </a:rPr>
              <a:t>VPCtoSplunkStream</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 { </a:t>
            </a:r>
            <a:r>
              <a:rPr lang="en-US" sz="700" dirty="0">
                <a:solidFill>
                  <a:srgbClr val="986801"/>
                </a:solidFill>
                <a:latin typeface="Consolas" panose="020B0609020204030204" pitchFamily="49" charset="0"/>
              </a:rPr>
              <a:t>"</a:t>
            </a:r>
            <a:r>
              <a:rPr lang="en-US" sz="700" dirty="0" err="1">
                <a:solidFill>
                  <a:srgbClr val="986801"/>
                </a:solidFill>
                <a:latin typeface="Consolas" panose="020B0609020204030204" pitchFamily="49" charset="0"/>
              </a:rPr>
              <a:t>Effect"</a:t>
            </a:r>
            <a:r>
              <a:rPr lang="en-US" sz="700" dirty="0" err="1">
                <a:solidFill>
                  <a:srgbClr val="383A42"/>
                </a:solidFill>
                <a:latin typeface="Consolas" panose="020B0609020204030204" pitchFamily="49" charset="0"/>
              </a:rPr>
              <a:t>:</a:t>
            </a:r>
            <a:r>
              <a:rPr lang="en-US" sz="700" dirty="0" err="1">
                <a:solidFill>
                  <a:srgbClr val="50A14F"/>
                </a:solidFill>
                <a:latin typeface="Consolas" panose="020B0609020204030204" pitchFamily="49" charset="0"/>
              </a:rPr>
              <a:t>"Allow</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"Action"</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iam:PassRole</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"Resource"</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arn:aws:iam</a:t>
            </a:r>
            <a:r>
              <a:rPr lang="en-US" sz="700" dirty="0">
                <a:solidFill>
                  <a:srgbClr val="50A14F"/>
                </a:solidFill>
                <a:latin typeface="Consolas" panose="020B0609020204030204" pitchFamily="49" charset="0"/>
              </a:rPr>
              <a:t>::</a:t>
            </a:r>
            <a:r>
              <a:rPr lang="en-US" sz="700" i="1" dirty="0" err="1">
                <a:solidFill>
                  <a:srgbClr val="FF0000"/>
                </a:solidFill>
                <a:latin typeface="Consolas" panose="020B0609020204030204" pitchFamily="49" charset="0"/>
              </a:rPr>
              <a:t>your-aws-account-id</a:t>
            </a:r>
            <a:r>
              <a:rPr lang="en-US" sz="700" dirty="0" err="1">
                <a:solidFill>
                  <a:srgbClr val="50A14F"/>
                </a:solidFill>
                <a:latin typeface="Consolas" panose="020B0609020204030204" pitchFamily="49" charset="0"/>
              </a:rPr>
              <a:t>:role</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VPCtoSplunkCWtoFHRole</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 ] }</a:t>
            </a:r>
            <a:endParaRPr lang="en-US" sz="700" dirty="0"/>
          </a:p>
        </p:txBody>
      </p:sp>
    </p:spTree>
    <p:extLst>
      <p:ext uri="{BB962C8B-B14F-4D97-AF65-F5344CB8AC3E}">
        <p14:creationId xmlns:p14="http://schemas.microsoft.com/office/powerpoint/2010/main" val="22781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When you run the ’</a:t>
            </a:r>
            <a:r>
              <a:rPr lang="en-US" dirty="0" err="1"/>
              <a:t>aws</a:t>
            </a:r>
            <a:r>
              <a:rPr lang="en-US" dirty="0"/>
              <a:t>’ command, it will create the role that has the ability to assume the role and read the CloudWatch Logs.</a:t>
            </a:r>
          </a:p>
          <a:p>
            <a:r>
              <a:rPr lang="en-US" dirty="0"/>
              <a:t>Allows KDF access to the CloudWatch Logs</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4 – Apply Access Role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role based on the policy created</a:t>
            </a:r>
          </a:p>
        </p:txBody>
      </p:sp>
      <p:grpSp>
        <p:nvGrpSpPr>
          <p:cNvPr id="5" name="Group 4">
            <a:extLst>
              <a:ext uri="{FF2B5EF4-FFF2-40B4-BE49-F238E27FC236}">
                <a16:creationId xmlns:a16="http://schemas.microsoft.com/office/drawing/2014/main" id="{C45FE69A-9F79-6E47-887D-3C151660556A}"/>
              </a:ext>
            </a:extLst>
          </p:cNvPr>
          <p:cNvGrpSpPr/>
          <p:nvPr/>
        </p:nvGrpSpPr>
        <p:grpSpPr>
          <a:xfrm>
            <a:off x="5687251" y="2821365"/>
            <a:ext cx="1072750" cy="949923"/>
            <a:chOff x="3262420" y="4060641"/>
            <a:chExt cx="1072750" cy="949923"/>
          </a:xfrm>
        </p:grpSpPr>
        <p:pic>
          <p:nvPicPr>
            <p:cNvPr id="6" name="Graphic 5">
              <a:extLst>
                <a:ext uri="{FF2B5EF4-FFF2-40B4-BE49-F238E27FC236}">
                  <a16:creationId xmlns:a16="http://schemas.microsoft.com/office/drawing/2014/main" id="{1DA71C68-43CC-FD49-A660-858F2E90F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045" y="4060641"/>
              <a:ext cx="571500" cy="571500"/>
            </a:xfrm>
            <a:prstGeom prst="rect">
              <a:avLst/>
            </a:prstGeom>
          </p:spPr>
        </p:pic>
        <p:sp>
          <p:nvSpPr>
            <p:cNvPr id="8" name="TextBox 7">
              <a:extLst>
                <a:ext uri="{FF2B5EF4-FFF2-40B4-BE49-F238E27FC236}">
                  <a16:creationId xmlns:a16="http://schemas.microsoft.com/office/drawing/2014/main" id="{C12FC78F-70EB-BF47-973E-40FE55CEA184}"/>
                </a:ext>
              </a:extLst>
            </p:cNvPr>
            <p:cNvSpPr txBox="1"/>
            <p:nvPr/>
          </p:nvSpPr>
          <p:spPr>
            <a:xfrm>
              <a:off x="3262420" y="4672010"/>
              <a:ext cx="1072750" cy="338554"/>
            </a:xfrm>
            <a:prstGeom prst="rect">
              <a:avLst/>
            </a:prstGeom>
            <a:noFill/>
          </p:spPr>
          <p:txBody>
            <a:bodyPr wrap="square" rtlCol="0">
              <a:spAutoFit/>
            </a:bodyPr>
            <a:lstStyle/>
            <a:p>
              <a:pPr algn="ctr"/>
              <a:r>
                <a:rPr lang="en-US" sz="800" dirty="0" err="1"/>
                <a:t>VPCtoSplunkCWtoFHRole</a:t>
              </a:r>
              <a:endParaRPr lang="en-US" sz="800" dirty="0">
                <a:solidFill>
                  <a:srgbClr val="232F3E"/>
                </a:solidFill>
              </a:endParaRPr>
            </a:p>
          </p:txBody>
        </p:sp>
      </p:gr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834784" y="2968752"/>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4458693" y="2750526"/>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19" name="Group 18">
            <a:extLst>
              <a:ext uri="{FF2B5EF4-FFF2-40B4-BE49-F238E27FC236}">
                <a16:creationId xmlns:a16="http://schemas.microsoft.com/office/drawing/2014/main" id="{7F77402A-5E66-5742-95EE-3E9E59AC4C92}"/>
              </a:ext>
            </a:extLst>
          </p:cNvPr>
          <p:cNvGrpSpPr/>
          <p:nvPr/>
        </p:nvGrpSpPr>
        <p:grpSpPr>
          <a:xfrm>
            <a:off x="3210904" y="3088439"/>
            <a:ext cx="1728037" cy="577572"/>
            <a:chOff x="4682204" y="3100831"/>
            <a:chExt cx="1728037" cy="577572"/>
          </a:xfrm>
        </p:grpSpPr>
        <p:sp>
          <p:nvSpPr>
            <p:cNvPr id="20" name="TextBox 19">
              <a:extLst>
                <a:ext uri="{FF2B5EF4-FFF2-40B4-BE49-F238E27FC236}">
                  <a16:creationId xmlns:a16="http://schemas.microsoft.com/office/drawing/2014/main" id="{2DE5E179-7947-8746-AE9B-9835D9B9BBE6}"/>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1" name="Freeform 308">
              <a:extLst>
                <a:ext uri="{FF2B5EF4-FFF2-40B4-BE49-F238E27FC236}">
                  <a16:creationId xmlns:a16="http://schemas.microsoft.com/office/drawing/2014/main" id="{E03BDB63-65C9-A040-AA9E-153F16EDF654}"/>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Rectangle 1">
            <a:extLst>
              <a:ext uri="{FF2B5EF4-FFF2-40B4-BE49-F238E27FC236}">
                <a16:creationId xmlns:a16="http://schemas.microsoft.com/office/drawing/2014/main" id="{86353700-2CE0-9B46-95AF-BA5FD6395C6D}"/>
              </a:ext>
            </a:extLst>
          </p:cNvPr>
          <p:cNvSpPr/>
          <p:nvPr/>
        </p:nvSpPr>
        <p:spPr>
          <a:xfrm>
            <a:off x="342047" y="2156252"/>
            <a:ext cx="8459904" cy="215444"/>
          </a:xfrm>
          <a:prstGeom prst="rect">
            <a:avLst/>
          </a:prstGeom>
        </p:spPr>
        <p:txBody>
          <a:bodyPr wrap="square">
            <a:spAutoFit/>
          </a:bodyPr>
          <a:lstStyle/>
          <a:p>
            <a:r>
              <a:rPr lang="en-US" sz="800" dirty="0" err="1"/>
              <a:t>aws</a:t>
            </a:r>
            <a:r>
              <a:rPr lang="en-US" sz="800" dirty="0"/>
              <a:t> </a:t>
            </a:r>
            <a:r>
              <a:rPr lang="en-US" sz="800" dirty="0" err="1"/>
              <a:t>iam</a:t>
            </a:r>
            <a:r>
              <a:rPr lang="en-US" sz="800" dirty="0"/>
              <a:t> create-role --role-name </a:t>
            </a:r>
            <a:r>
              <a:rPr lang="en-US" sz="800" dirty="0" err="1"/>
              <a:t>VPCtoSplunkCWtoFHRole</a:t>
            </a:r>
            <a:r>
              <a:rPr lang="en-US" sz="800" dirty="0"/>
              <a:t> --assume-role-policy-document file://</a:t>
            </a:r>
            <a:r>
              <a:rPr lang="en-US" sz="800" dirty="0" err="1"/>
              <a:t>VPCtoSplunkCWtoFHTrustPolicy.json</a:t>
            </a:r>
            <a:endParaRPr lang="en-US" sz="800" dirty="0"/>
          </a:p>
        </p:txBody>
      </p:sp>
    </p:spTree>
    <p:extLst>
      <p:ext uri="{BB962C8B-B14F-4D97-AF65-F5344CB8AC3E}">
        <p14:creationId xmlns:p14="http://schemas.microsoft.com/office/powerpoint/2010/main" val="263224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This command will create a subscription filter from your CloudWatch Log group to send the data Kinesis Data Firehose (KDF)</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5 – Apply Subscription Filter</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subscription filter </a:t>
            </a:r>
          </a:p>
        </p:txBody>
      </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171844" y="2912416"/>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1676558" y="2699473"/>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3795753" y="2694190"/>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22" name="Group 21">
            <a:extLst>
              <a:ext uri="{FF2B5EF4-FFF2-40B4-BE49-F238E27FC236}">
                <a16:creationId xmlns:a16="http://schemas.microsoft.com/office/drawing/2014/main" id="{2544207B-0099-9343-A6CF-3A92A63C8A1A}"/>
              </a:ext>
            </a:extLst>
          </p:cNvPr>
          <p:cNvGrpSpPr/>
          <p:nvPr/>
        </p:nvGrpSpPr>
        <p:grpSpPr>
          <a:xfrm>
            <a:off x="2852108" y="2802788"/>
            <a:ext cx="1072750" cy="874405"/>
            <a:chOff x="10682417" y="2520414"/>
            <a:chExt cx="1072750" cy="874405"/>
          </a:xfrm>
        </p:grpSpPr>
        <p:pic>
          <p:nvPicPr>
            <p:cNvPr id="23" name="Graphic 22">
              <a:extLst>
                <a:ext uri="{FF2B5EF4-FFF2-40B4-BE49-F238E27FC236}">
                  <a16:creationId xmlns:a16="http://schemas.microsoft.com/office/drawing/2014/main" id="{7775A192-6600-FC4A-B8B6-E9A5291D20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33042" y="2520414"/>
              <a:ext cx="571500" cy="571500"/>
            </a:xfrm>
            <a:prstGeom prst="rect">
              <a:avLst/>
            </a:prstGeom>
          </p:spPr>
        </p:pic>
        <p:sp>
          <p:nvSpPr>
            <p:cNvPr id="24" name="TextBox 23">
              <a:extLst>
                <a:ext uri="{FF2B5EF4-FFF2-40B4-BE49-F238E27FC236}">
                  <a16:creationId xmlns:a16="http://schemas.microsoft.com/office/drawing/2014/main" id="{428E69FB-4D73-934D-95CD-FDA51820EE05}"/>
                </a:ext>
              </a:extLst>
            </p:cNvPr>
            <p:cNvSpPr txBox="1"/>
            <p:nvPr/>
          </p:nvSpPr>
          <p:spPr>
            <a:xfrm>
              <a:off x="10682417" y="3133209"/>
              <a:ext cx="1072750" cy="261610"/>
            </a:xfrm>
            <a:prstGeom prst="rect">
              <a:avLst/>
            </a:prstGeom>
            <a:noFill/>
          </p:spPr>
          <p:txBody>
            <a:bodyPr wrap="square" rtlCol="0">
              <a:spAutoFit/>
            </a:bodyPr>
            <a:lstStyle/>
            <a:p>
              <a:pPr algn="ctr"/>
              <a:r>
                <a:rPr lang="en-US" sz="1100" dirty="0">
                  <a:solidFill>
                    <a:srgbClr val="232F3E"/>
                  </a:solidFill>
                </a:rPr>
                <a:t>Filtering rule</a:t>
              </a:r>
            </a:p>
          </p:txBody>
        </p:sp>
      </p:grpSp>
      <p:grpSp>
        <p:nvGrpSpPr>
          <p:cNvPr id="25" name="Group 24">
            <a:extLst>
              <a:ext uri="{FF2B5EF4-FFF2-40B4-BE49-F238E27FC236}">
                <a16:creationId xmlns:a16="http://schemas.microsoft.com/office/drawing/2014/main" id="{43B151D8-7654-0540-ABD9-7F5CD9A23E33}"/>
              </a:ext>
            </a:extLst>
          </p:cNvPr>
          <p:cNvGrpSpPr/>
          <p:nvPr/>
        </p:nvGrpSpPr>
        <p:grpSpPr>
          <a:xfrm>
            <a:off x="4959184" y="2802788"/>
            <a:ext cx="1072750" cy="872371"/>
            <a:chOff x="1241006" y="2827165"/>
            <a:chExt cx="1072750" cy="872371"/>
          </a:xfrm>
        </p:grpSpPr>
        <p:pic>
          <p:nvPicPr>
            <p:cNvPr id="26" name="Graphic 25">
              <a:extLst>
                <a:ext uri="{FF2B5EF4-FFF2-40B4-BE49-F238E27FC236}">
                  <a16:creationId xmlns:a16="http://schemas.microsoft.com/office/drawing/2014/main" id="{71CD0F93-D568-A745-846E-25DAB8ACD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1631" y="2827165"/>
              <a:ext cx="571500" cy="571500"/>
            </a:xfrm>
            <a:prstGeom prst="rect">
              <a:avLst/>
            </a:prstGeom>
          </p:spPr>
        </p:pic>
        <p:sp>
          <p:nvSpPr>
            <p:cNvPr id="27" name="TextBox 26">
              <a:extLst>
                <a:ext uri="{FF2B5EF4-FFF2-40B4-BE49-F238E27FC236}">
                  <a16:creationId xmlns:a16="http://schemas.microsoft.com/office/drawing/2014/main" id="{582E927B-C888-E147-B326-8CDC37CB137A}"/>
                </a:ext>
              </a:extLst>
            </p:cNvPr>
            <p:cNvSpPr txBox="1"/>
            <p:nvPr/>
          </p:nvSpPr>
          <p:spPr>
            <a:xfrm>
              <a:off x="1241006" y="3437926"/>
              <a:ext cx="1072750" cy="261610"/>
            </a:xfrm>
            <a:prstGeom prst="rect">
              <a:avLst/>
            </a:prstGeom>
            <a:noFill/>
          </p:spPr>
          <p:txBody>
            <a:bodyPr wrap="square" rtlCol="0">
              <a:spAutoFit/>
            </a:bodyPr>
            <a:lstStyle/>
            <a:p>
              <a:pPr algn="ctr"/>
              <a:r>
                <a:rPr lang="en-US" sz="1100" dirty="0">
                  <a:solidFill>
                    <a:srgbClr val="232F3E"/>
                  </a:solidFill>
                </a:rPr>
                <a:t>Flow logs</a:t>
              </a:r>
            </a:p>
          </p:txBody>
        </p:sp>
      </p:grpSp>
      <p:sp>
        <p:nvSpPr>
          <p:cNvPr id="28" name="Right Arrow 27">
            <a:extLst>
              <a:ext uri="{FF2B5EF4-FFF2-40B4-BE49-F238E27FC236}">
                <a16:creationId xmlns:a16="http://schemas.microsoft.com/office/drawing/2014/main" id="{8DFA8629-2DF0-4F4D-A74D-F2BAD7F20338}"/>
              </a:ext>
            </a:extLst>
          </p:cNvPr>
          <p:cNvSpPr/>
          <p:nvPr/>
        </p:nvSpPr>
        <p:spPr>
          <a:xfrm>
            <a:off x="5853791" y="2706383"/>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29" name="Graphic 28">
            <a:extLst>
              <a:ext uri="{FF2B5EF4-FFF2-40B4-BE49-F238E27FC236}">
                <a16:creationId xmlns:a16="http://schemas.microsoft.com/office/drawing/2014/main" id="{42417719-132A-DC46-9CB1-A52FBB0F64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983" y="2694190"/>
            <a:ext cx="762000" cy="1231900"/>
          </a:xfrm>
          <a:prstGeom prst="rect">
            <a:avLst/>
          </a:prstGeom>
        </p:spPr>
      </p:pic>
      <p:sp>
        <p:nvSpPr>
          <p:cNvPr id="2" name="Rectangle 1">
            <a:extLst>
              <a:ext uri="{FF2B5EF4-FFF2-40B4-BE49-F238E27FC236}">
                <a16:creationId xmlns:a16="http://schemas.microsoft.com/office/drawing/2014/main" id="{AA45FF53-61FD-F94C-A636-65C57ACC53FB}"/>
              </a:ext>
            </a:extLst>
          </p:cNvPr>
          <p:cNvSpPr/>
          <p:nvPr/>
        </p:nvSpPr>
        <p:spPr>
          <a:xfrm>
            <a:off x="342047" y="2098746"/>
            <a:ext cx="8459904" cy="338554"/>
          </a:xfrm>
          <a:prstGeom prst="rect">
            <a:avLst/>
          </a:prstGeom>
        </p:spPr>
        <p:txBody>
          <a:bodyPr wrap="square">
            <a:spAutoFit/>
          </a:bodyPr>
          <a:lstStyle/>
          <a:p>
            <a:r>
              <a:rPr lang="en-US" sz="800" dirty="0" err="1"/>
              <a:t>aws</a:t>
            </a:r>
            <a:r>
              <a:rPr lang="en-US" sz="800" dirty="0"/>
              <a:t> logs put-subscription-filter --log-group-name "</a:t>
            </a:r>
            <a:r>
              <a:rPr lang="en-US" sz="800" dirty="0" err="1"/>
              <a:t>VPCtoSplunkLogGroup</a:t>
            </a:r>
            <a:r>
              <a:rPr lang="en-US" sz="800" dirty="0"/>
              <a:t>" --filter-name "Destination" --filter-pattern "" --destination-</a:t>
            </a:r>
            <a:r>
              <a:rPr lang="en-US" sz="800" dirty="0" err="1"/>
              <a:t>arn</a:t>
            </a:r>
            <a:r>
              <a:rPr lang="en-US" sz="800" dirty="0"/>
              <a:t> "arn:aws:firehose:your-region:your-aws-account-id:deliverystream/</a:t>
            </a:r>
            <a:r>
              <a:rPr lang="en-US" sz="800" dirty="0" err="1"/>
              <a:t>VPCtoSplunkStream</a:t>
            </a:r>
            <a:r>
              <a:rPr lang="en-US" sz="800" dirty="0"/>
              <a:t>" --role-</a:t>
            </a:r>
            <a:r>
              <a:rPr lang="en-US" sz="800" dirty="0" err="1"/>
              <a:t>arn</a:t>
            </a:r>
            <a:r>
              <a:rPr lang="en-US" sz="800" dirty="0"/>
              <a:t> "</a:t>
            </a:r>
            <a:r>
              <a:rPr lang="en-US" sz="800" dirty="0" err="1"/>
              <a:t>arn:aws:iam</a:t>
            </a:r>
            <a:r>
              <a:rPr lang="en-US" sz="800" dirty="0"/>
              <a:t>::</a:t>
            </a:r>
            <a:r>
              <a:rPr lang="en-US" sz="800" dirty="0" err="1"/>
              <a:t>your-aws-account-id:role</a:t>
            </a:r>
            <a:r>
              <a:rPr lang="en-US" sz="800" dirty="0"/>
              <a:t>/</a:t>
            </a:r>
            <a:r>
              <a:rPr lang="en-US" sz="800" dirty="0" err="1"/>
              <a:t>VPCtoSplunkCWtoFHRole</a:t>
            </a:r>
            <a:r>
              <a:rPr lang="en-US" sz="800" dirty="0"/>
              <a:t>"</a:t>
            </a:r>
          </a:p>
        </p:txBody>
      </p:sp>
    </p:spTree>
    <p:extLst>
      <p:ext uri="{BB962C8B-B14F-4D97-AF65-F5344CB8AC3E}">
        <p14:creationId xmlns:p14="http://schemas.microsoft.com/office/powerpoint/2010/main" val="14694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6104-786E-3348-8068-E20D3B607A60}"/>
              </a:ext>
            </a:extLst>
          </p:cNvPr>
          <p:cNvSpPr>
            <a:spLocks noGrp="1"/>
          </p:cNvSpPr>
          <p:nvPr>
            <p:ph type="title"/>
          </p:nvPr>
        </p:nvSpPr>
        <p:spPr/>
        <p:txBody>
          <a:bodyPr/>
          <a:lstStyle/>
          <a:p>
            <a:r>
              <a:rPr lang="en-US" dirty="0"/>
              <a:t>Process for Kinesis Streams to KDF</a:t>
            </a:r>
          </a:p>
        </p:txBody>
      </p:sp>
      <p:sp>
        <p:nvSpPr>
          <p:cNvPr id="4" name="Text Placeholder 3">
            <a:extLst>
              <a:ext uri="{FF2B5EF4-FFF2-40B4-BE49-F238E27FC236}">
                <a16:creationId xmlns:a16="http://schemas.microsoft.com/office/drawing/2014/main" id="{9D6EC8CF-3356-F145-A800-F7CD213A7411}"/>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38ACEF8F-A69B-AE44-B8C9-049ACF4AA30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3044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06613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1: Service to Kinesis Stream</a:t>
            </a:r>
          </a:p>
        </p:txBody>
      </p:sp>
      <p:sp>
        <p:nvSpPr>
          <p:cNvPr id="6" name="Rectangle 5"/>
          <p:cNvSpPr/>
          <p:nvPr/>
        </p:nvSpPr>
        <p:spPr>
          <a:xfrm>
            <a:off x="3719593" y="881451"/>
            <a:ext cx="1821051"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2 : Kinesis Stream to Firehose</a:t>
            </a:r>
          </a:p>
        </p:txBody>
      </p:sp>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3 : Setup Splunk HEC</a:t>
            </a: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Tree>
    <p:extLst>
      <p:ext uri="{BB962C8B-B14F-4D97-AF65-F5344CB8AC3E}">
        <p14:creationId xmlns:p14="http://schemas.microsoft.com/office/powerpoint/2010/main" val="8316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62262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1 : Service to Kinesis Stream via CloudWatch Logs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9" name="Oval 8"/>
          <p:cNvSpPr/>
          <p:nvPr/>
        </p:nvSpPr>
        <p:spPr>
          <a:xfrm>
            <a:off x="4082101" y="2416760"/>
            <a:ext cx="565688" cy="5656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8" name="Rectangle 7"/>
          <p:cNvSpPr/>
          <p:nvPr/>
        </p:nvSpPr>
        <p:spPr>
          <a:xfrm>
            <a:off x="4276083" y="881452"/>
            <a:ext cx="4214455"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Start by sending services to CloudWatch Log Group</a:t>
            </a:r>
          </a:p>
          <a:p>
            <a:pPr marL="285750" indent="-285750">
              <a:buFont typeface="Arial" charset="0"/>
              <a:buChar char="•"/>
            </a:pPr>
            <a:r>
              <a:rPr lang="en-US" dirty="0">
                <a:solidFill>
                  <a:schemeClr val="bg1"/>
                </a:solidFill>
              </a:rPr>
              <a:t>Create Subscription filter for Kinesis</a:t>
            </a:r>
          </a:p>
          <a:p>
            <a:pPr marL="285750" indent="-285750">
              <a:buFont typeface="Arial" charset="0"/>
              <a:buChar char="•"/>
            </a:pPr>
            <a:r>
              <a:rPr lang="en-US" dirty="0">
                <a:solidFill>
                  <a:schemeClr val="bg1"/>
                </a:solidFill>
              </a:rPr>
              <a:t>Create IAM role (</a:t>
            </a:r>
            <a:r>
              <a:rPr lang="en-US" dirty="0" err="1">
                <a:solidFill>
                  <a:schemeClr val="bg1"/>
                </a:solidFill>
              </a:rPr>
              <a:t>CWLtoKinesisRole</a:t>
            </a:r>
            <a:r>
              <a:rPr lang="en-US" dirty="0">
                <a:solidFill>
                  <a:schemeClr val="bg1"/>
                </a:solidFill>
              </a:rPr>
              <a:t>) with a trust policy (</a:t>
            </a:r>
            <a:r>
              <a:rPr lang="en-US" dirty="0" err="1">
                <a:solidFill>
                  <a:schemeClr val="bg1"/>
                </a:solidFill>
              </a:rPr>
              <a:t>TrustPolicyforCWL.json</a:t>
            </a:r>
            <a:r>
              <a:rPr lang="en-US" dirty="0">
                <a:solidFill>
                  <a:schemeClr val="bg1"/>
                </a:solidFill>
              </a:rPr>
              <a:t>) and permissions (</a:t>
            </a:r>
            <a:r>
              <a:rPr lang="en-US" dirty="0" err="1">
                <a:solidFill>
                  <a:schemeClr val="bg1"/>
                </a:solidFill>
              </a:rPr>
              <a:t>PermissionsForCWL.json</a:t>
            </a:r>
            <a:r>
              <a:rPr lang="en-US" dirty="0">
                <a:solidFill>
                  <a:schemeClr val="bg1"/>
                </a:solidFill>
              </a:rPr>
              <a:t>) that will grant CloudWatch Logs permission to put data into your Kinesis Stream</a:t>
            </a:r>
            <a:br>
              <a:rPr lang="en-US" dirty="0">
                <a:solidFill>
                  <a:schemeClr val="bg1"/>
                </a:solidFill>
              </a:rPr>
            </a:br>
            <a:r>
              <a:rPr lang="en-US" dirty="0">
                <a:solidFill>
                  <a:schemeClr val="bg1"/>
                </a:solidFill>
                <a:hlinkClick r:id="rId3"/>
              </a:rPr>
              <a:t>http://docs.aws.amazon.com/AmazonCloudWatch/latest/logs//cwl-ug.pdf#SubscriptionFilters</a:t>
            </a:r>
            <a:r>
              <a:rPr lang="en-US" dirty="0">
                <a:solidFill>
                  <a:schemeClr val="bg1"/>
                </a:solidFill>
              </a:rPr>
              <a:t> </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21055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9" y="741016"/>
            <a:ext cx="8459904" cy="3467436"/>
          </a:xfrm>
        </p:spPr>
        <p:txBody>
          <a:bodyPr/>
          <a:lstStyle/>
          <a:p>
            <a:r>
              <a:rPr lang="en-US" dirty="0"/>
              <a:t>Prerequisites for Splunk and AWS</a:t>
            </a:r>
          </a:p>
          <a:p>
            <a:r>
              <a:rPr lang="en-US" dirty="0"/>
              <a:t>Setting up Kinesis Firehose requires configuring AWS to send events into the Firehose.</a:t>
            </a:r>
          </a:p>
          <a:p>
            <a:r>
              <a:rPr lang="en-US" dirty="0"/>
              <a:t>Splunk requires that you install the Technology Add-on (TA) on the systems with the HEC enabled (e.g. Indexers in a distributed environment).</a:t>
            </a:r>
          </a:p>
          <a:p>
            <a:r>
              <a:rPr lang="en-US" dirty="0"/>
              <a:t>Create a role with permissions to write to S3, execute Lambda and have access to Kinesis Firehose and streams</a:t>
            </a:r>
          </a:p>
          <a:p>
            <a:r>
              <a:rPr lang="en-US" dirty="0"/>
              <a:t>Enable HEC with: </a:t>
            </a:r>
          </a:p>
          <a:p>
            <a:pPr lvl="1"/>
            <a:r>
              <a:rPr lang="en-US" dirty="0"/>
              <a:t>A third party signed server SSL Cert. Certificates signed by AWS Certificate Manager will work</a:t>
            </a:r>
          </a:p>
          <a:p>
            <a:pPr lvl="1"/>
            <a:r>
              <a:rPr lang="en-US" dirty="0"/>
              <a:t>Indexer Acknowledgement enabled on the HEC endpoint</a:t>
            </a:r>
          </a:p>
          <a:p>
            <a:pPr lvl="1"/>
            <a:r>
              <a:rPr lang="en-US" dirty="0"/>
              <a:t>Set </a:t>
            </a:r>
            <a:r>
              <a:rPr lang="en-US" dirty="0" err="1"/>
              <a:t>sourcetype</a:t>
            </a:r>
            <a:r>
              <a:rPr lang="en-US" dirty="0"/>
              <a:t> for HEC token, use </a:t>
            </a:r>
            <a:r>
              <a:rPr lang="en-US" dirty="0" err="1"/>
              <a:t>aws:firehose:json</a:t>
            </a:r>
            <a:r>
              <a:rPr lang="en-US" dirty="0"/>
              <a:t> for generic JSON data collection or enter the </a:t>
            </a:r>
            <a:r>
              <a:rPr lang="en-US" dirty="0" err="1"/>
              <a:t>sourcetype</a:t>
            </a:r>
            <a:r>
              <a:rPr lang="en-US" dirty="0"/>
              <a:t> if known (e.g. </a:t>
            </a:r>
            <a:r>
              <a:rPr lang="en-US" dirty="0" err="1"/>
              <a:t>aws:cloudwatchlogs:vpcflow</a:t>
            </a:r>
            <a:r>
              <a:rPr lang="en-US" dirty="0"/>
              <a:t>)</a:t>
            </a:r>
          </a:p>
          <a:p>
            <a:r>
              <a:rPr lang="en-US" dirty="0"/>
              <a:t>Load Balancer (ELB only) Setup for BYOL Setup</a:t>
            </a:r>
          </a:p>
        </p:txBody>
      </p:sp>
      <p:sp>
        <p:nvSpPr>
          <p:cNvPr id="3" name="Title 2"/>
          <p:cNvSpPr>
            <a:spLocks noGrp="1"/>
          </p:cNvSpPr>
          <p:nvPr>
            <p:ph type="title"/>
          </p:nvPr>
        </p:nvSpPr>
        <p:spPr/>
        <p:txBody>
          <a:bodyPr/>
          <a:lstStyle/>
          <a:p>
            <a:r>
              <a:rPr lang="en-US" dirty="0"/>
              <a:t>Kinesis Firehose Overview Steps</a:t>
            </a:r>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19593" y="881451"/>
            <a:ext cx="216976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2 : Kinesis Stream to Firehose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2" y="881449"/>
            <a:ext cx="306613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sz="1400" dirty="0">
                <a:solidFill>
                  <a:schemeClr val="tx1"/>
                </a:solidFill>
              </a:rPr>
              <a:t>Create S3 bucket for Kinesis Firehose to write into </a:t>
            </a:r>
          </a:p>
          <a:p>
            <a:pPr marL="285750" indent="-285750">
              <a:buFont typeface="Arial" charset="0"/>
              <a:buChar char="•"/>
            </a:pPr>
            <a:r>
              <a:rPr lang="en-US" sz="1400" dirty="0">
                <a:solidFill>
                  <a:schemeClr val="tx1"/>
                </a:solidFill>
              </a:rPr>
              <a:t>Create IAM role (FirehosetoS3Role) with a Trust policy for Kinesis Firehose (</a:t>
            </a:r>
            <a:r>
              <a:rPr lang="en-US" sz="1400" dirty="0" err="1">
                <a:solidFill>
                  <a:schemeClr val="tx1"/>
                </a:solidFill>
              </a:rPr>
              <a:t>TrustPolicyForFirehose.json</a:t>
            </a:r>
            <a:r>
              <a:rPr lang="en-US" sz="1400" dirty="0">
                <a:solidFill>
                  <a:schemeClr val="tx1"/>
                </a:solidFill>
              </a:rPr>
              <a:t>) to access CloudWatch Logs and permissions (</a:t>
            </a:r>
            <a:r>
              <a:rPr lang="en-US" sz="1400" dirty="0" err="1">
                <a:solidFill>
                  <a:schemeClr val="tx1"/>
                </a:solidFill>
              </a:rPr>
              <a:t>PermissionsForFirehose.json</a:t>
            </a:r>
            <a:r>
              <a:rPr lang="en-US" sz="1400" dirty="0">
                <a:solidFill>
                  <a:schemeClr val="tx1"/>
                </a:solidFill>
              </a:rPr>
              <a:t>) to write into the S3 bucket</a:t>
            </a:r>
          </a:p>
          <a:p>
            <a:pPr marL="285750" indent="-285750">
              <a:buFont typeface="Arial" charset="0"/>
              <a:buChar char="•"/>
            </a:pPr>
            <a:r>
              <a:rPr lang="en-US" sz="1400" dirty="0">
                <a:solidFill>
                  <a:schemeClr val="tx1"/>
                </a:solidFill>
              </a:rPr>
              <a:t>Create destination Kinesis Firehose delivery stream and Splunk HEC endpoint</a:t>
            </a:r>
          </a:p>
          <a:p>
            <a:pPr marL="285750" indent="-285750">
              <a:buFont typeface="Arial" charset="0"/>
              <a:buChar char="•"/>
            </a:pPr>
            <a:r>
              <a:rPr lang="en-US" sz="1400" dirty="0">
                <a:solidFill>
                  <a:schemeClr val="tx1"/>
                </a:solidFill>
              </a:rPr>
              <a:t>Grant FirehosetoS3Role Trust relationship to execute Lambda functions</a:t>
            </a:r>
          </a:p>
          <a:p>
            <a:pPr marL="285750" indent="-285750">
              <a:buFont typeface="Arial" charset="0"/>
              <a:buChar char="•"/>
            </a:pPr>
            <a:endParaRPr lang="en-US" sz="1400" dirty="0">
              <a:solidFill>
                <a:schemeClr val="bg1"/>
              </a:solidFill>
            </a:endParaRPr>
          </a:p>
        </p:txBody>
      </p:sp>
      <p:sp>
        <p:nvSpPr>
          <p:cNvPr id="9" name="Rectangle 8"/>
          <p:cNvSpPr/>
          <p:nvPr/>
        </p:nvSpPr>
        <p:spPr>
          <a:xfrm>
            <a:off x="5811865" y="881449"/>
            <a:ext cx="2678674"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6481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3 : Setup Splunk HEC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0" y="881449"/>
            <a:ext cx="5259143"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Create HEC Token</a:t>
            </a:r>
          </a:p>
          <a:p>
            <a:pPr marL="693738" lvl="1" indent="-285750">
              <a:buFont typeface="Arial" charset="0"/>
              <a:buChar char="•"/>
            </a:pPr>
            <a:r>
              <a:rPr lang="en-US" dirty="0">
                <a:solidFill>
                  <a:schemeClr val="bg1"/>
                </a:solidFill>
              </a:rPr>
              <a:t>Enable Indexer ACK</a:t>
            </a:r>
          </a:p>
          <a:p>
            <a:pPr marL="693738" lvl="1" indent="-285750">
              <a:buFont typeface="Arial" charset="0"/>
              <a:buChar char="•"/>
            </a:pPr>
            <a:r>
              <a:rPr lang="en-US" dirty="0">
                <a:solidFill>
                  <a:schemeClr val="bg1"/>
                </a:solidFill>
              </a:rPr>
              <a:t>Select </a:t>
            </a:r>
            <a:r>
              <a:rPr lang="en-US" dirty="0" err="1">
                <a:solidFill>
                  <a:schemeClr val="bg1"/>
                </a:solidFill>
              </a:rPr>
              <a:t>sourcetype</a:t>
            </a:r>
            <a:endParaRPr lang="en-US" dirty="0">
              <a:solidFill>
                <a:schemeClr val="bg1"/>
              </a:solidFill>
            </a:endParaRPr>
          </a:p>
          <a:p>
            <a:pPr marL="285750" indent="-285750">
              <a:buFont typeface="Arial" charset="0"/>
              <a:buChar char="•"/>
            </a:pPr>
            <a:r>
              <a:rPr lang="en-US" dirty="0">
                <a:solidFill>
                  <a:schemeClr val="bg1"/>
                </a:solidFill>
              </a:rPr>
              <a:t>Validate Server Signed SSL Certificate is installed:</a:t>
            </a:r>
          </a:p>
          <a:p>
            <a:pPr marL="693738" lvl="1" indent="-285750">
              <a:buFont typeface="Arial" charset="0"/>
              <a:buChar char="•"/>
            </a:pPr>
            <a:r>
              <a:rPr lang="en-US" dirty="0">
                <a:solidFill>
                  <a:schemeClr val="bg1"/>
                </a:solidFill>
              </a:rPr>
              <a:t>On indexers receiving HEC data (OR)</a:t>
            </a:r>
          </a:p>
          <a:p>
            <a:pPr marL="693738" lvl="1" indent="-285750">
              <a:buFont typeface="Arial" charset="0"/>
              <a:buChar char="•"/>
            </a:pPr>
            <a:r>
              <a:rPr lang="en-US" dirty="0">
                <a:solidFill>
                  <a:schemeClr val="bg1"/>
                </a:solidFill>
              </a:rPr>
              <a:t>On Elastic Load Balancer (ELB) (OR)</a:t>
            </a:r>
          </a:p>
          <a:p>
            <a:pPr marL="693738" lvl="1" indent="-285750">
              <a:buFont typeface="Arial" charset="0"/>
              <a:buChar char="•"/>
            </a:pPr>
            <a:r>
              <a:rPr lang="en-US" dirty="0">
                <a:solidFill>
                  <a:schemeClr val="bg1"/>
                </a:solidFill>
              </a:rPr>
              <a:t>On Heavy Forwarders receiving HEC data</a:t>
            </a:r>
          </a:p>
          <a:p>
            <a:pPr marL="285750" indent="-285750">
              <a:buFont typeface="Arial" charset="0"/>
              <a:buChar char="•"/>
            </a:pPr>
            <a:r>
              <a:rPr lang="en-US" dirty="0">
                <a:solidFill>
                  <a:schemeClr val="bg1"/>
                </a:solidFill>
              </a:rPr>
              <a:t>E</a:t>
            </a:r>
            <a:r>
              <a:rPr lang="en-US">
                <a:solidFill>
                  <a:schemeClr val="bg1"/>
                </a:solidFill>
              </a:rPr>
              <a:t>LB </a:t>
            </a:r>
            <a:r>
              <a:rPr lang="en-US" dirty="0">
                <a:solidFill>
                  <a:schemeClr val="bg1"/>
                </a:solidFill>
              </a:rPr>
              <a:t>Health Check :8088/services/collector/health/1.0</a:t>
            </a:r>
          </a:p>
          <a:p>
            <a:pPr marL="285750" indent="-285750">
              <a:buFont typeface="Arial" charset="0"/>
              <a:buChar char="•"/>
            </a:pPr>
            <a:r>
              <a:rPr lang="en-US" dirty="0">
                <a:solidFill>
                  <a:schemeClr val="bg1"/>
                </a:solidFill>
              </a:rPr>
              <a:t>(Optional) Create HWF with AWS Add-on to collect Kinesis ’</a:t>
            </a:r>
            <a:r>
              <a:rPr lang="en-US" dirty="0" err="1">
                <a:solidFill>
                  <a:schemeClr val="bg1"/>
                </a:solidFill>
              </a:rPr>
              <a:t>splashback</a:t>
            </a:r>
            <a:r>
              <a:rPr lang="en-US" dirty="0">
                <a:solidFill>
                  <a:schemeClr val="bg1"/>
                </a:solidFill>
              </a:rPr>
              <a:t>’ data from S3 bucket</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49279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Load Balancer</a:t>
            </a:r>
          </a:p>
        </p:txBody>
      </p:sp>
      <p:sp>
        <p:nvSpPr>
          <p:cNvPr id="3" name="Subtitle 2"/>
          <p:cNvSpPr>
            <a:spLocks noGrp="1"/>
          </p:cNvSpPr>
          <p:nvPr>
            <p:ph type="body" idx="1"/>
          </p:nvPr>
        </p:nvSpPr>
        <p:spPr/>
        <p:txBody>
          <a:bodyPr/>
          <a:lstStyle/>
          <a:p>
            <a:r>
              <a:rPr lang="en-US" dirty="0"/>
              <a:t>For BYOL customers setting up their own collection tier for HEC</a:t>
            </a:r>
          </a:p>
        </p:txBody>
      </p:sp>
      <p:sp>
        <p:nvSpPr>
          <p:cNvPr id="4" name="Text Placeholder 3">
            <a:extLst>
              <a:ext uri="{FF2B5EF4-FFF2-40B4-BE49-F238E27FC236}">
                <a16:creationId xmlns:a16="http://schemas.microsoft.com/office/drawing/2014/main" id="{EF46D804-8DEC-A740-BE00-479AB3F15181}"/>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3913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to setup your load balancer in AWS with sticky sessions enabled</a:t>
            </a:r>
          </a:p>
          <a:p>
            <a:r>
              <a:rPr lang="en-US" dirty="0"/>
              <a:t>Load Balancer must be public facing and have a server signed certificate (third party)</a:t>
            </a:r>
          </a:p>
          <a:p>
            <a:r>
              <a:rPr lang="en-US" dirty="0"/>
              <a:t>HEC Health check URL (https://&lt;site&gt;.</a:t>
            </a:r>
            <a:r>
              <a:rPr lang="en-US" dirty="0" err="1"/>
              <a:t>splunkcloud.com</a:t>
            </a:r>
            <a:r>
              <a:rPr lang="en-US" dirty="0"/>
              <a:t>/services/collector/health/1.0) </a:t>
            </a:r>
          </a:p>
          <a:p>
            <a:endParaRPr lang="en-US" dirty="0"/>
          </a:p>
        </p:txBody>
      </p:sp>
      <p:sp>
        <p:nvSpPr>
          <p:cNvPr id="3" name="Title 2"/>
          <p:cNvSpPr>
            <a:spLocks noGrp="1"/>
          </p:cNvSpPr>
          <p:nvPr>
            <p:ph type="title"/>
          </p:nvPr>
        </p:nvSpPr>
        <p:spPr/>
        <p:txBody>
          <a:bodyPr/>
          <a:lstStyle/>
          <a:p>
            <a:r>
              <a:rPr lang="en-US" dirty="0"/>
              <a:t>Load Balancer Setup</a:t>
            </a:r>
          </a:p>
        </p:txBody>
      </p:sp>
      <p:sp>
        <p:nvSpPr>
          <p:cNvPr id="4" name="Subtitle 3"/>
          <p:cNvSpPr>
            <a:spLocks noGrp="1"/>
          </p:cNvSpPr>
          <p:nvPr>
            <p:ph type="subTitle" idx="12"/>
          </p:nvPr>
        </p:nvSpPr>
        <p:spPr/>
        <p:txBody>
          <a:bodyPr/>
          <a:lstStyle/>
          <a:p>
            <a:r>
              <a:rPr lang="en-US" dirty="0">
                <a:hlinkClick r:id="rId2"/>
              </a:rPr>
              <a:t>http://docs.splunk.com/Documentation/AddOns/released/Firehose/ConfigureanELB</a:t>
            </a:r>
            <a:r>
              <a:rPr lang="en-US" dirty="0"/>
              <a:t> </a:t>
            </a:r>
          </a:p>
        </p:txBody>
      </p:sp>
    </p:spTree>
    <p:extLst>
      <p:ext uri="{BB962C8B-B14F-4D97-AF65-F5344CB8AC3E}">
        <p14:creationId xmlns:p14="http://schemas.microsoft.com/office/powerpoint/2010/main" val="20072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Kinesis Subscription Filters</a:t>
            </a:r>
          </a:p>
        </p:txBody>
      </p:sp>
      <p:sp>
        <p:nvSpPr>
          <p:cNvPr id="3" name="Subtitle 2"/>
          <p:cNvSpPr>
            <a:spLocks noGrp="1"/>
          </p:cNvSpPr>
          <p:nvPr>
            <p:ph type="body" idx="1"/>
          </p:nvPr>
        </p:nvSpPr>
        <p:spPr/>
        <p:txBody>
          <a:bodyPr/>
          <a:lstStyle/>
          <a:p>
            <a:r>
              <a:rPr lang="en-US" dirty="0"/>
              <a:t>Create permissions for Kinesis Streams accessing CloudWatch Logs / Events</a:t>
            </a:r>
          </a:p>
        </p:txBody>
      </p:sp>
      <p:sp>
        <p:nvSpPr>
          <p:cNvPr id="4" name="Text Placeholder 3">
            <a:extLst>
              <a:ext uri="{FF2B5EF4-FFF2-40B4-BE49-F238E27FC236}">
                <a16:creationId xmlns:a16="http://schemas.microsoft.com/office/drawing/2014/main" id="{DAF990BA-864F-9C47-B2E6-B5D27537DE6D}"/>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961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destination Kinesis Stream </a:t>
            </a:r>
          </a:p>
          <a:p>
            <a:pPr lvl="1"/>
            <a:r>
              <a:rPr lang="en-US" dirty="0"/>
              <a:t>Run the following command to create a Kinesis Stream called “</a:t>
            </a:r>
            <a:r>
              <a:rPr lang="en-US" dirty="0" err="1"/>
              <a:t>RootAccess</a:t>
            </a:r>
            <a:r>
              <a:rPr lang="en-US" dirty="0"/>
              <a:t>”:</a:t>
            </a:r>
          </a:p>
          <a:p>
            <a:pPr lvl="1"/>
            <a:r>
              <a:rPr lang="en-US" i="1" dirty="0" err="1"/>
              <a:t>aws</a:t>
            </a:r>
            <a:r>
              <a:rPr lang="en-US" i="1" dirty="0"/>
              <a:t> kinesis create-stream --stream-name "</a:t>
            </a:r>
            <a:r>
              <a:rPr lang="en-US" i="1" dirty="0" err="1"/>
              <a:t>RootAccess</a:t>
            </a:r>
            <a:r>
              <a:rPr lang="en-US" i="1" dirty="0"/>
              <a:t>" --shard-count 1 </a:t>
            </a:r>
          </a:p>
          <a:p>
            <a:pPr lvl="1"/>
            <a:r>
              <a:rPr lang="en-US" dirty="0"/>
              <a:t>Run this command to see the status: </a:t>
            </a:r>
            <a:r>
              <a:rPr lang="en-US" i="1" dirty="0" err="1"/>
              <a:t>aws</a:t>
            </a:r>
            <a:r>
              <a:rPr lang="en-US" i="1" dirty="0"/>
              <a:t> kinesis describe-stream --stream-name "</a:t>
            </a:r>
            <a:r>
              <a:rPr lang="en-US" i="1" dirty="0" err="1"/>
              <a:t>RootAccess</a:t>
            </a:r>
            <a:r>
              <a:rPr lang="en-US" i="1" dirty="0"/>
              <a:t>” </a:t>
            </a:r>
            <a:r>
              <a:rPr lang="en-US" dirty="0"/>
              <a:t>and get the ‘</a:t>
            </a:r>
            <a:r>
              <a:rPr lang="en-US" dirty="0" err="1"/>
              <a:t>StreamARN</a:t>
            </a:r>
            <a:r>
              <a:rPr lang="en-US" dirty="0"/>
              <a:t>’</a:t>
            </a:r>
          </a:p>
          <a:p>
            <a:r>
              <a:rPr lang="en-US" dirty="0"/>
              <a:t>Create</a:t>
            </a:r>
            <a:r>
              <a:rPr lang="en-US" b="1" i="1" dirty="0"/>
              <a:t> </a:t>
            </a:r>
            <a:r>
              <a:rPr lang="en-US" b="1" i="1" dirty="0" err="1"/>
              <a:t>CWLtoKinesisRole</a:t>
            </a:r>
            <a:r>
              <a:rPr lang="en-US" b="1" i="1" dirty="0"/>
              <a:t> </a:t>
            </a:r>
            <a:r>
              <a:rPr lang="en-US" dirty="0"/>
              <a:t>IAM Role using </a:t>
            </a:r>
            <a:r>
              <a:rPr lang="en-US" dirty="0" err="1"/>
              <a:t>TrustPolicyForCWL.json</a:t>
            </a:r>
            <a:r>
              <a:rPr lang="en-US" dirty="0"/>
              <a:t> (IAM Role Policy) by running this command:</a:t>
            </a:r>
          </a:p>
          <a:p>
            <a:pPr lvl="1"/>
            <a:r>
              <a:rPr lang="en-US" i="1" dirty="0" err="1"/>
              <a:t>aws</a:t>
            </a:r>
            <a:r>
              <a:rPr lang="en-US" i="1" dirty="0"/>
              <a:t> </a:t>
            </a:r>
            <a:r>
              <a:rPr lang="en-US" i="1" dirty="0" err="1"/>
              <a:t>iam</a:t>
            </a:r>
            <a:r>
              <a:rPr lang="en-US" i="1" dirty="0"/>
              <a:t> create-role --role-name </a:t>
            </a:r>
            <a:r>
              <a:rPr lang="en-US" i="1" dirty="0" err="1"/>
              <a:t>CWLtoKinesisRole</a:t>
            </a:r>
            <a:r>
              <a:rPr lang="en-US" i="1" dirty="0"/>
              <a:t> --assume-role-policy-document file:// ~/</a:t>
            </a:r>
            <a:r>
              <a:rPr lang="en-US" i="1" dirty="0" err="1"/>
              <a:t>TrustPolicyForCWL.json</a:t>
            </a:r>
            <a:r>
              <a:rPr lang="en-US" i="1" dirty="0"/>
              <a:t> </a:t>
            </a:r>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 </a:t>
            </a:r>
            <a:r>
              <a:rPr lang="en-US" dirty="0" err="1"/>
              <a:t>CWLtoKinesisRole</a:t>
            </a:r>
            <a:endParaRPr lang="en-US" dirty="0"/>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6505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a:t>
            </a:r>
            <a:r>
              <a:rPr lang="en-US" b="1" i="1" dirty="0"/>
              <a:t> FirehosetoS3Role </a:t>
            </a:r>
            <a:r>
              <a:rPr lang="en-US" dirty="0"/>
              <a:t>IAM Role using </a:t>
            </a:r>
            <a:r>
              <a:rPr lang="en-US" dirty="0" err="1"/>
              <a:t>PermissionsForFirehose.json</a:t>
            </a:r>
            <a:r>
              <a:rPr lang="en-US" dirty="0"/>
              <a:t> (IAM Role Policy) by running this command:</a:t>
            </a:r>
          </a:p>
          <a:p>
            <a:pPr lvl="1"/>
            <a:r>
              <a:rPr lang="en-US" i="1" dirty="0" err="1"/>
              <a:t>aws</a:t>
            </a:r>
            <a:r>
              <a:rPr lang="en-US" i="1" dirty="0"/>
              <a:t> </a:t>
            </a:r>
            <a:r>
              <a:rPr lang="en-US" i="1" dirty="0" err="1"/>
              <a:t>iam</a:t>
            </a:r>
            <a:r>
              <a:rPr lang="en-US" i="1" dirty="0"/>
              <a:t> put-role-policy --role-name FirehosetoS3Role --policy-name Permissions-Policy-For-Firehose --policy-document file://</a:t>
            </a:r>
            <a:r>
              <a:rPr lang="en-US" i="1" dirty="0" err="1"/>
              <a:t>PermissionsForFirehose.json</a:t>
            </a:r>
            <a:endParaRPr lang="en-US" i="1" dirty="0"/>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a:t>
            </a:r>
            <a:r>
              <a:rPr lang="mr-IN" dirty="0"/>
              <a:t>–</a:t>
            </a:r>
            <a:r>
              <a:rPr lang="en-US" dirty="0"/>
              <a:t> FirehosetoS3Role</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991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CloudWatch to Kinesis Stream</a:t>
            </a:r>
          </a:p>
        </p:txBody>
      </p:sp>
      <p:sp>
        <p:nvSpPr>
          <p:cNvPr id="3" name="Subtitle 2"/>
          <p:cNvSpPr>
            <a:spLocks noGrp="1"/>
          </p:cNvSpPr>
          <p:nvPr>
            <p:ph type="body" idx="1"/>
          </p:nvPr>
        </p:nvSpPr>
        <p:spPr/>
        <p:txBody>
          <a:bodyPr/>
          <a:lstStyle/>
          <a:p>
            <a:r>
              <a:rPr lang="en-US" dirty="0"/>
              <a:t>This covers CloudWatch Logs, like VPC Flow Logs or logs from the CloudWatch agent, not the metrics from </a:t>
            </a:r>
            <a:r>
              <a:rPr lang="en-US" dirty="0" err="1"/>
              <a:t>cloudwatch</a:t>
            </a:r>
            <a:r>
              <a:rPr lang="en-US" dirty="0"/>
              <a:t>.</a:t>
            </a:r>
          </a:p>
        </p:txBody>
      </p:sp>
      <p:sp>
        <p:nvSpPr>
          <p:cNvPr id="4" name="Text Placeholder 3">
            <a:extLst>
              <a:ext uri="{FF2B5EF4-FFF2-40B4-BE49-F238E27FC236}">
                <a16:creationId xmlns:a16="http://schemas.microsoft.com/office/drawing/2014/main" id="{9C261D89-3FCD-B247-98E3-6E8497CB122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252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IAM Permissions (</a:t>
            </a:r>
            <a:r>
              <a:rPr lang="en-US" dirty="0" err="1"/>
              <a:t>PermissionsForCWL.json</a:t>
            </a:r>
            <a:r>
              <a:rPr lang="en-US" dirty="0"/>
              <a:t>) to the </a:t>
            </a:r>
            <a:r>
              <a:rPr lang="en-US" b="1" i="1" dirty="0" err="1"/>
              <a:t>CWLtoKinesisRole</a:t>
            </a:r>
            <a:r>
              <a:rPr lang="en-US" dirty="0"/>
              <a:t> IAM role by running this command:</a:t>
            </a:r>
          </a:p>
          <a:p>
            <a:pPr lvl="1"/>
            <a:r>
              <a:rPr lang="en-US" i="1" dirty="0" err="1"/>
              <a:t>aws</a:t>
            </a:r>
            <a:r>
              <a:rPr lang="en-US" i="1" dirty="0"/>
              <a:t> </a:t>
            </a:r>
            <a:r>
              <a:rPr lang="en-US" i="1" dirty="0" err="1"/>
              <a:t>iam</a:t>
            </a:r>
            <a:r>
              <a:rPr lang="en-US" i="1" dirty="0"/>
              <a:t> put-role-policy --role-name </a:t>
            </a:r>
            <a:r>
              <a:rPr lang="en-US" i="1" dirty="0" err="1"/>
              <a:t>CWLtoKinesisRole</a:t>
            </a:r>
            <a:r>
              <a:rPr lang="en-US" i="1" dirty="0"/>
              <a:t> --policy-name Permissions-Policy- For-CWL --policy-document file://~/</a:t>
            </a:r>
            <a:r>
              <a:rPr lang="en-US" i="1" dirty="0" err="1"/>
              <a:t>PermissionsForCWL.json</a:t>
            </a:r>
            <a:r>
              <a:rPr lang="en-US" i="1" dirty="0"/>
              <a:t> </a:t>
            </a:r>
            <a:endParaRPr lang="en-US" dirty="0"/>
          </a:p>
          <a:p>
            <a:r>
              <a:rPr lang="en-US" dirty="0"/>
              <a:t>Once the Kinesis Stream is active and you have created all the roles, then run the following command:</a:t>
            </a:r>
          </a:p>
          <a:p>
            <a:pPr lvl="1"/>
            <a:r>
              <a:rPr lang="en-US" i="1" dirty="0" err="1"/>
              <a:t>aws</a:t>
            </a:r>
            <a:r>
              <a:rPr lang="en-US" i="1" dirty="0"/>
              <a:t> logs put-subscription-filter \</a:t>
            </a:r>
            <a:br>
              <a:rPr lang="en-US" i="1" dirty="0"/>
            </a:br>
            <a:r>
              <a:rPr lang="en-US" i="1" dirty="0"/>
              <a:t>--log-group-name "CloudTrail" \</a:t>
            </a:r>
            <a:br>
              <a:rPr lang="en-US" i="1" dirty="0"/>
            </a:br>
            <a:r>
              <a:rPr lang="en-US" i="1" dirty="0"/>
              <a:t>--filter-name "</a:t>
            </a:r>
            <a:r>
              <a:rPr lang="en-US" i="1" dirty="0" err="1"/>
              <a:t>RootAccess</a:t>
            </a:r>
            <a:r>
              <a:rPr lang="en-US" i="1" dirty="0"/>
              <a:t>" \</a:t>
            </a:r>
            <a:br>
              <a:rPr lang="en-US" i="1" dirty="0"/>
            </a:br>
            <a:r>
              <a:rPr lang="en-US" i="1" dirty="0"/>
              <a:t>--filter-pattern "{$.</a:t>
            </a:r>
            <a:r>
              <a:rPr lang="en-US" i="1" dirty="0" err="1"/>
              <a:t>userIdentity.type</a:t>
            </a:r>
            <a:r>
              <a:rPr lang="en-US" i="1" dirty="0"/>
              <a:t> = Root}" \</a:t>
            </a:r>
            <a:br>
              <a:rPr lang="en-US" i="1" dirty="0"/>
            </a:br>
            <a:r>
              <a:rPr lang="en-US" i="1" dirty="0"/>
              <a:t>--destination-</a:t>
            </a:r>
            <a:r>
              <a:rPr lang="en-US" i="1" dirty="0" err="1"/>
              <a:t>arn</a:t>
            </a:r>
            <a:r>
              <a:rPr lang="en-US" i="1" dirty="0"/>
              <a:t> "arn:aws:kinesis:us-east-1:</a:t>
            </a:r>
            <a:r>
              <a:rPr lang="en-US" b="1" i="1" u="sng" dirty="0"/>
              <a:t>123456789012</a:t>
            </a:r>
            <a:r>
              <a:rPr lang="en-US" i="1" dirty="0"/>
              <a:t>:stream/</a:t>
            </a:r>
            <a:r>
              <a:rPr lang="en-US" i="1" dirty="0" err="1"/>
              <a:t>RootAccess</a:t>
            </a:r>
            <a:r>
              <a:rPr lang="en-US" i="1" dirty="0"/>
              <a:t>" \ --role-</a:t>
            </a:r>
            <a:r>
              <a:rPr lang="en-US" i="1" dirty="0" err="1"/>
              <a:t>arn</a:t>
            </a:r>
            <a:r>
              <a:rPr lang="en-US" i="1" dirty="0"/>
              <a:t> "</a:t>
            </a:r>
            <a:r>
              <a:rPr lang="en-US" i="1" dirty="0" err="1"/>
              <a:t>arn:aws:iam</a:t>
            </a:r>
            <a:r>
              <a:rPr lang="en-US" i="1" dirty="0"/>
              <a:t>::</a:t>
            </a:r>
            <a:r>
              <a:rPr lang="en-US" b="1" i="1" u="sng" dirty="0"/>
              <a:t>123456789012</a:t>
            </a:r>
            <a:r>
              <a:rPr lang="en-US" i="1" dirty="0"/>
              <a:t>:role/</a:t>
            </a:r>
            <a:r>
              <a:rPr lang="en-US" i="1" dirty="0" err="1"/>
              <a:t>CWLtoKinesisRole</a:t>
            </a:r>
            <a:r>
              <a:rPr lang="en-US" i="1" dirty="0"/>
              <a:t>" </a:t>
            </a:r>
          </a:p>
          <a:p>
            <a:r>
              <a:rPr lang="en-US" dirty="0"/>
              <a:t>Replace </a:t>
            </a:r>
            <a:r>
              <a:rPr lang="en-US" i="1" dirty="0"/>
              <a:t>123456789012 </a:t>
            </a:r>
            <a:r>
              <a:rPr lang="en-US" dirty="0"/>
              <a:t>with your AWS Account ID</a:t>
            </a:r>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Send CloudWatch Logs to Kinesis Stream</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2536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 using Lambda Function</a:t>
            </a:r>
          </a:p>
        </p:txBody>
      </p:sp>
      <p:sp>
        <p:nvSpPr>
          <p:cNvPr id="3" name="Subtitle 2"/>
          <p:cNvSpPr>
            <a:spLocks noGrp="1"/>
          </p:cNvSpPr>
          <p:nvPr>
            <p:ph type="body" idx="1"/>
          </p:nvPr>
        </p:nvSpPr>
        <p:spPr/>
        <p:txBody>
          <a:bodyPr/>
          <a:lstStyle/>
          <a:p>
            <a:r>
              <a:rPr lang="en-US" dirty="0"/>
              <a:t>Some data types coming from CloudWatch Logs, like </a:t>
            </a:r>
            <a:r>
              <a:rPr lang="en-US" dirty="0" err="1"/>
              <a:t>VPCFlow</a:t>
            </a:r>
            <a:r>
              <a:rPr lang="en-US" dirty="0"/>
              <a:t>, require transformation in order to be accepted by Splunk.</a:t>
            </a:r>
          </a:p>
        </p:txBody>
      </p:sp>
      <p:sp>
        <p:nvSpPr>
          <p:cNvPr id="4" name="Text Placeholder 3">
            <a:extLst>
              <a:ext uri="{FF2B5EF4-FFF2-40B4-BE49-F238E27FC236}">
                <a16:creationId xmlns:a16="http://schemas.microsoft.com/office/drawing/2014/main" id="{2B99A849-FED3-EA49-9F17-7AF75AC3E34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08599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dirty="0"/>
              <a:t>Splunk Version 6.6+</a:t>
            </a:r>
          </a:p>
          <a:p>
            <a:pPr marL="342900" indent="-342900">
              <a:buFont typeface="Arial" panose="020B0604020202020204" pitchFamily="34" charset="0"/>
              <a:buChar char="•"/>
            </a:pPr>
            <a:r>
              <a:rPr lang="en-US" dirty="0"/>
              <a:t>Server Signed SSL Certificate (for sending directly to indexer)</a:t>
            </a:r>
          </a:p>
          <a:p>
            <a:pPr marL="342900" indent="-342900">
              <a:buFont typeface="Arial" panose="020B0604020202020204" pitchFamily="34" charset="0"/>
              <a:buChar char="•"/>
            </a:pPr>
            <a:r>
              <a:rPr lang="en-US" dirty="0"/>
              <a:t>Valid HEC URL and Token with indexer acknowledgment enabled</a:t>
            </a:r>
          </a:p>
          <a:p>
            <a:pPr marL="342900" indent="-342900">
              <a:buFont typeface="Arial" panose="020B0604020202020204" pitchFamily="34" charset="0"/>
              <a:buChar char="•"/>
            </a:pPr>
            <a:r>
              <a:rPr lang="en-US" dirty="0"/>
              <a:t>AWS ELB with certificate added to ACM (Amazon Certificate Management)</a:t>
            </a:r>
          </a:p>
          <a:p>
            <a:pPr marL="342900" indent="-342900">
              <a:buFont typeface="Arial" panose="020B0604020202020204" pitchFamily="34" charset="0"/>
              <a:buChar char="•"/>
            </a:pPr>
            <a:r>
              <a:rPr lang="en-US" dirty="0"/>
              <a:t>Splunk TA for Kinesis Firehose installed on Indexers</a:t>
            </a:r>
          </a:p>
          <a:p>
            <a:pPr marL="342900" indent="-342900">
              <a:buFont typeface="Arial" panose="020B0604020202020204" pitchFamily="34" charset="0"/>
              <a:buChar char="•"/>
            </a:pPr>
            <a:r>
              <a:rPr lang="en-US" dirty="0"/>
              <a:t>Non-Splunk Cloud Customers configure </a:t>
            </a:r>
            <a:r>
              <a:rPr lang="en-US" dirty="0" err="1"/>
              <a:t>inputs.conf</a:t>
            </a:r>
            <a:r>
              <a:rPr lang="en-US" dirty="0"/>
              <a:t> with these guidelines: </a:t>
            </a:r>
            <a:r>
              <a:rPr lang="en-US" dirty="0">
                <a:hlinkClick r:id="rId2"/>
              </a:rPr>
              <a:t>http://docs.splunk.com/Documentation/AddOns/released/Firehose/ConfigureHECdistributed</a:t>
            </a:r>
            <a:r>
              <a:rPr lang="en-US" dirty="0"/>
              <a:t> </a:t>
            </a:r>
          </a:p>
          <a:p>
            <a:pPr marL="342900" indent="-342900">
              <a:buFont typeface="Arial" panose="020B0604020202020204" pitchFamily="34" charset="0"/>
              <a:buChar char="•"/>
            </a:pPr>
            <a:r>
              <a:rPr lang="en-US" dirty="0" err="1"/>
              <a:t>ackIdleCleanup</a:t>
            </a:r>
            <a:r>
              <a:rPr lang="en-US" dirty="0"/>
              <a:t> = true in </a:t>
            </a:r>
            <a:r>
              <a:rPr lang="en-US" dirty="0" err="1">
                <a:hlinkClick r:id="rId3"/>
              </a:rPr>
              <a:t>inputs.conf</a:t>
            </a:r>
            <a:endParaRPr lang="en-US" dirty="0"/>
          </a:p>
          <a:p>
            <a:endParaRPr lang="en-US" dirty="0"/>
          </a:p>
        </p:txBody>
      </p:sp>
      <p:sp>
        <p:nvSpPr>
          <p:cNvPr id="3" name="Title 2"/>
          <p:cNvSpPr>
            <a:spLocks noGrp="1"/>
          </p:cNvSpPr>
          <p:nvPr>
            <p:ph type="title"/>
          </p:nvPr>
        </p:nvSpPr>
        <p:spPr/>
        <p:txBody>
          <a:bodyPr/>
          <a:lstStyle/>
          <a:p>
            <a:r>
              <a:rPr lang="en-US" dirty="0"/>
              <a:t>Prerequisites for Splunk and AWS</a:t>
            </a:r>
          </a:p>
        </p:txBody>
      </p:sp>
      <p:sp>
        <p:nvSpPr>
          <p:cNvPr id="4" name="Subtitle 3"/>
          <p:cNvSpPr>
            <a:spLocks noGrp="1"/>
          </p:cNvSpPr>
          <p:nvPr>
            <p:ph type="subTitle" idx="12"/>
          </p:nvPr>
        </p:nvSpPr>
        <p:spPr/>
        <p:txBody>
          <a:bodyPr/>
          <a:lstStyle/>
          <a:p>
            <a:r>
              <a:rPr lang="en-US" dirty="0"/>
              <a:t>Make sure to setup Splunk and AWS</a:t>
            </a:r>
          </a:p>
        </p:txBody>
      </p:sp>
    </p:spTree>
    <p:extLst>
      <p:ext uri="{BB962C8B-B14F-4D97-AF65-F5344CB8AC3E}">
        <p14:creationId xmlns:p14="http://schemas.microsoft.com/office/powerpoint/2010/main" val="18592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Lambda function using the Splunk Blue Print </a:t>
            </a:r>
            <a:r>
              <a:rPr lang="en-US" b="1" i="1" dirty="0"/>
              <a:t>‘kinesis-firehose-</a:t>
            </a:r>
            <a:r>
              <a:rPr lang="en-US" b="1" i="1" dirty="0" err="1"/>
              <a:t>cloudwatch</a:t>
            </a:r>
            <a:r>
              <a:rPr lang="en-US" b="1" i="1" dirty="0"/>
              <a:t>-logs-processor’ , name it ’</a:t>
            </a:r>
            <a:r>
              <a:rPr lang="en-US" b="1" i="1" dirty="0" err="1"/>
              <a:t>FirehoseVPC</a:t>
            </a:r>
            <a:r>
              <a:rPr lang="en-US" b="1" i="1" dirty="0"/>
              <a:t>’</a:t>
            </a:r>
          </a:p>
          <a:p>
            <a:r>
              <a:rPr lang="en-US" dirty="0"/>
              <a:t>Enable Trust Relationship for existing role </a:t>
            </a:r>
            <a:r>
              <a:rPr lang="en-US" b="1" i="1" dirty="0"/>
              <a:t>FirehosetoS3Role </a:t>
            </a:r>
            <a:r>
              <a:rPr lang="en-US" dirty="0"/>
              <a:t>to execute Lambda functions by running this command:</a:t>
            </a:r>
          </a:p>
          <a:p>
            <a:pPr lvl="1"/>
            <a:r>
              <a:rPr lang="en-US" dirty="0" err="1"/>
              <a:t>aws</a:t>
            </a:r>
            <a:r>
              <a:rPr lang="en-US" dirty="0"/>
              <a:t> </a:t>
            </a:r>
            <a:r>
              <a:rPr lang="en-US" dirty="0" err="1"/>
              <a:t>iam</a:t>
            </a:r>
            <a:r>
              <a:rPr lang="en-US" dirty="0"/>
              <a:t> update-assume-role-policy --role-name FirehosetoS3Role --policy-document file://</a:t>
            </a:r>
            <a:r>
              <a:rPr lang="en-US" dirty="0" err="1"/>
              <a:t>LambdaTrustPolicy.json</a:t>
            </a:r>
            <a:endParaRPr lang="en-US" dirty="0"/>
          </a:p>
          <a:p>
            <a:pPr marL="0" indent="0">
              <a:buNone/>
            </a:pPr>
            <a:r>
              <a:rPr lang="en-US" sz="1200" dirty="0"/>
              <a:t>{ </a:t>
            </a:r>
          </a:p>
          <a:p>
            <a:pPr marL="0" indent="0">
              <a:buNone/>
            </a:pPr>
            <a:r>
              <a:rPr lang="en-US" sz="1200" dirty="0"/>
              <a:t>"Statement": </a:t>
            </a:r>
          </a:p>
          <a:p>
            <a:pPr marL="0" indent="0">
              <a:buNone/>
            </a:pPr>
            <a:r>
              <a:rPr lang="en-US" sz="1200" dirty="0"/>
              <a:t>	{ "Effect": </a:t>
            </a:r>
          </a:p>
          <a:p>
            <a:pPr marL="0" indent="0">
              <a:buNone/>
            </a:pPr>
            <a:r>
              <a:rPr lang="en-US" sz="1200" dirty="0"/>
              <a:t>	  "Allow", </a:t>
            </a:r>
          </a:p>
          <a:p>
            <a:pPr marL="0" indent="0">
              <a:buNone/>
            </a:pPr>
            <a:r>
              <a:rPr lang="en-US" sz="1200" dirty="0"/>
              <a:t>		"Principal": { "Service": ”</a:t>
            </a:r>
            <a:r>
              <a:rPr lang="en-US" sz="1200" dirty="0" err="1"/>
              <a:t>lambda.amazonaws.com</a:t>
            </a:r>
            <a:r>
              <a:rPr lang="en-US" sz="1200" dirty="0"/>
              <a:t>" }, </a:t>
            </a:r>
          </a:p>
          <a:p>
            <a:pPr marL="0" indent="0">
              <a:buNone/>
            </a:pPr>
            <a:r>
              <a:rPr lang="en-US" sz="1200" dirty="0"/>
              <a:t>	"Action": "</a:t>
            </a:r>
            <a:r>
              <a:rPr lang="en-US" sz="1200" dirty="0" err="1"/>
              <a:t>sts:AssumeRole</a:t>
            </a:r>
            <a:r>
              <a:rPr lang="en-US" sz="1200" dirty="0"/>
              <a:t>" } </a:t>
            </a:r>
          </a:p>
          <a:p>
            <a:pPr marL="0" indent="0">
              <a:buNone/>
            </a:pPr>
            <a:r>
              <a:rPr lang="en-US" sz="1200" dirty="0"/>
              <a:t>} </a:t>
            </a:r>
          </a:p>
        </p:txBody>
      </p:sp>
      <p:sp>
        <p:nvSpPr>
          <p:cNvPr id="3" name="Title 2"/>
          <p:cNvSpPr>
            <a:spLocks noGrp="1"/>
          </p:cNvSpPr>
          <p:nvPr>
            <p:ph type="title"/>
          </p:nvPr>
        </p:nvSpPr>
        <p:spPr/>
        <p:txBody>
          <a:bodyPr/>
          <a:lstStyle/>
          <a:p>
            <a:r>
              <a:rPr lang="en-US" dirty="0"/>
              <a:t>Transforming Data from CW Logs with Lambda</a:t>
            </a:r>
          </a:p>
        </p:txBody>
      </p:sp>
      <p:sp>
        <p:nvSpPr>
          <p:cNvPr id="4" name="Subtitle 3"/>
          <p:cNvSpPr>
            <a:spLocks noGrp="1"/>
          </p:cNvSpPr>
          <p:nvPr>
            <p:ph type="subTitle" idx="12"/>
          </p:nvPr>
        </p:nvSpPr>
        <p:spPr/>
        <p:txBody>
          <a:bodyPr/>
          <a:lstStyle/>
          <a:p>
            <a:r>
              <a:rPr lang="en-US" dirty="0"/>
              <a:t>This is specific to </a:t>
            </a:r>
            <a:r>
              <a:rPr lang="en-US" dirty="0" err="1"/>
              <a:t>VPCFlow</a:t>
            </a:r>
            <a:r>
              <a:rPr lang="en-US" dirty="0"/>
              <a:t> Logs</a:t>
            </a:r>
          </a:p>
        </p:txBody>
      </p:sp>
    </p:spTree>
    <p:extLst>
      <p:ext uri="{BB962C8B-B14F-4D97-AF65-F5344CB8AC3E}">
        <p14:creationId xmlns:p14="http://schemas.microsoft.com/office/powerpoint/2010/main" val="210713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Stream to Kinesis Firehose (Splunk Destination)</a:t>
            </a:r>
          </a:p>
        </p:txBody>
      </p:sp>
      <p:sp>
        <p:nvSpPr>
          <p:cNvPr id="3" name="Subtitle 2"/>
          <p:cNvSpPr>
            <a:spLocks noGrp="1"/>
          </p:cNvSpPr>
          <p:nvPr>
            <p:ph type="body" idx="1"/>
          </p:nvPr>
        </p:nvSpPr>
        <p:spPr/>
        <p:txBody>
          <a:bodyPr/>
          <a:lstStyle/>
          <a:p>
            <a:r>
              <a:rPr lang="en-US" dirty="0">
                <a:hlinkClick r:id="rId2"/>
              </a:rPr>
              <a:t>http://docs.aws.amazon.com/firehose/latest/dev/writing-with-kinesis-streams.html</a:t>
            </a:r>
            <a:r>
              <a:rPr lang="en-US" dirty="0"/>
              <a:t> </a:t>
            </a:r>
          </a:p>
          <a:p>
            <a:r>
              <a:rPr lang="en-US" dirty="0"/>
              <a:t> </a:t>
            </a:r>
          </a:p>
        </p:txBody>
      </p:sp>
      <p:sp>
        <p:nvSpPr>
          <p:cNvPr id="4" name="Text Placeholder 3">
            <a:extLst>
              <a:ext uri="{FF2B5EF4-FFF2-40B4-BE49-F238E27FC236}">
                <a16:creationId xmlns:a16="http://schemas.microsoft.com/office/drawing/2014/main" id="{885A23D6-A935-104A-884A-F53D793F7B0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85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035050"/>
            <a:ext cx="3849662" cy="33924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FireHoseDelivery</a:t>
            </a:r>
            <a:r>
              <a:rPr lang="en-US" dirty="0"/>
              <a:t>)</a:t>
            </a:r>
          </a:p>
          <a:p>
            <a:r>
              <a:rPr lang="en-US" dirty="0"/>
              <a:t>Select the Kinesis Stream Source</a:t>
            </a:r>
          </a:p>
          <a:p>
            <a:r>
              <a:rPr lang="en-US" dirty="0"/>
              <a:t>Click Next</a:t>
            </a:r>
          </a:p>
        </p:txBody>
      </p:sp>
      <p:sp>
        <p:nvSpPr>
          <p:cNvPr id="3" name="Title 2"/>
          <p:cNvSpPr>
            <a:spLocks noGrp="1"/>
          </p:cNvSpPr>
          <p:nvPr>
            <p:ph type="title"/>
          </p:nvPr>
        </p:nvSpPr>
        <p:spPr/>
        <p:txBody>
          <a:bodyPr/>
          <a:lstStyle/>
          <a:p>
            <a:r>
              <a:rPr lang="en-US" dirty="0"/>
              <a:t>Create Kinesis Firehose Delivery Stream</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65957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894471"/>
            <a:ext cx="4013200" cy="1673646"/>
          </a:xfrm>
        </p:spPr>
      </p:pic>
      <p:sp>
        <p:nvSpPr>
          <p:cNvPr id="6" name="Content Placeholder 5"/>
          <p:cNvSpPr>
            <a:spLocks noGrp="1"/>
          </p:cNvSpPr>
          <p:nvPr>
            <p:ph sz="half" idx="12"/>
          </p:nvPr>
        </p:nvSpPr>
        <p:spPr/>
        <p:txBody>
          <a:bodyPr/>
          <a:lstStyle/>
          <a:p>
            <a:r>
              <a:rPr lang="en-US" dirty="0"/>
              <a:t>Some sources need to be transformed before they are able to be sent to the destination</a:t>
            </a:r>
          </a:p>
          <a:p>
            <a:r>
              <a:rPr lang="en-US" dirty="0" err="1"/>
              <a:t>VPCFlow</a:t>
            </a:r>
            <a:r>
              <a:rPr lang="en-US" dirty="0"/>
              <a:t> Logs require a lambda function in order for Splunk to properly index them. </a:t>
            </a:r>
          </a:p>
          <a:p>
            <a:r>
              <a:rPr lang="en-US" dirty="0"/>
              <a:t>The Lambda Blueprint </a:t>
            </a:r>
            <a:r>
              <a:rPr lang="en-US" dirty="0">
                <a:hlinkClick r:id="rId4"/>
              </a:rPr>
              <a:t>kinesis-firehose-cloudwatch-logs-processor</a:t>
            </a:r>
            <a:r>
              <a:rPr lang="en-US" dirty="0"/>
              <a:t> exists for this purpose. Once created, select the function here.</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1000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827" y="1115879"/>
            <a:ext cx="4231565" cy="3192650"/>
          </a:xfrm>
        </p:spPr>
      </p:pic>
      <p:sp>
        <p:nvSpPr>
          <p:cNvPr id="6" name="Content Placeholder 5"/>
          <p:cNvSpPr>
            <a:spLocks noGrp="1"/>
          </p:cNvSpPr>
          <p:nvPr>
            <p:ph sz="half" idx="12"/>
          </p:nvPr>
        </p:nvSpPr>
        <p:spPr/>
        <p:txBody>
          <a:bodyPr/>
          <a:lstStyle/>
          <a:p>
            <a:r>
              <a:rPr lang="en-US" dirty="0"/>
              <a:t>Make sure to increase the timeout period from the default 3 seconds to at least 1 minute</a:t>
            </a:r>
          </a:p>
          <a:p>
            <a:r>
              <a:rPr lang="en-US" dirty="0"/>
              <a:t>Click Next</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201192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C07B-A8C6-9F4C-A97C-46A79C242A6C}"/>
              </a:ext>
            </a:extLst>
          </p:cNvPr>
          <p:cNvSpPr>
            <a:spLocks noGrp="1"/>
          </p:cNvSpPr>
          <p:nvPr>
            <p:ph type="title"/>
          </p:nvPr>
        </p:nvSpPr>
        <p:spPr/>
        <p:txBody>
          <a:bodyPr/>
          <a:lstStyle/>
          <a:p>
            <a:r>
              <a:rPr lang="en-US" dirty="0"/>
              <a:t>CloudTrail to CloudWatch Events</a:t>
            </a:r>
          </a:p>
        </p:txBody>
      </p:sp>
      <p:sp>
        <p:nvSpPr>
          <p:cNvPr id="3" name="Subtitle 2">
            <a:extLst>
              <a:ext uri="{FF2B5EF4-FFF2-40B4-BE49-F238E27FC236}">
                <a16:creationId xmlns:a16="http://schemas.microsoft.com/office/drawing/2014/main" id="{3C634A5C-87D1-7B4C-8893-EEFCFDEE32FE}"/>
              </a:ext>
            </a:extLst>
          </p:cNvPr>
          <p:cNvSpPr>
            <a:spLocks noGrp="1"/>
          </p:cNvSpPr>
          <p:nvPr>
            <p:ph type="body" idx="1"/>
          </p:nvPr>
        </p:nvSpPr>
        <p:spPr/>
        <p:txBody>
          <a:bodyPr/>
          <a:lstStyle/>
          <a:p>
            <a:r>
              <a:rPr lang="en-US" dirty="0"/>
              <a:t>Sending API Calls made by CloudTrail to CloudWatch Events</a:t>
            </a:r>
          </a:p>
        </p:txBody>
      </p:sp>
      <p:sp>
        <p:nvSpPr>
          <p:cNvPr id="4" name="Text Placeholder 3">
            <a:extLst>
              <a:ext uri="{FF2B5EF4-FFF2-40B4-BE49-F238E27FC236}">
                <a16:creationId xmlns:a16="http://schemas.microsoft.com/office/drawing/2014/main" id="{DB0C19F5-857D-E541-8B07-24FEE680348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84203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ell phone&#10;&#10;Description automatically generated">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615720"/>
            <a:ext cx="4013200" cy="2231148"/>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Open CloudWatch and click Get Started </a:t>
            </a:r>
          </a:p>
          <a:p>
            <a:r>
              <a:rPr lang="en-US" dirty="0"/>
              <a:t>Navigate to the Events along the left-hand side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a:xfrm>
            <a:off x="89210" y="232795"/>
            <a:ext cx="8950711" cy="332690"/>
          </a:xfrm>
        </p:spPr>
        <p:txBody>
          <a:bodyPr/>
          <a:lstStyle/>
          <a:p>
            <a:r>
              <a:rPr lang="en-US" dirty="0"/>
              <a:t>Setup CloudTrail to Send API Calls to CW Events</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This is how you get CloudTrail Data into Splunk via Kinesis Firehose</a:t>
            </a:r>
          </a:p>
        </p:txBody>
      </p:sp>
    </p:spTree>
    <p:extLst>
      <p:ext uri="{BB962C8B-B14F-4D97-AF65-F5344CB8AC3E}">
        <p14:creationId xmlns:p14="http://schemas.microsoft.com/office/powerpoint/2010/main" val="30861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Create the new rule</a:t>
            </a:r>
          </a:p>
          <a:p>
            <a:r>
              <a:rPr lang="en-US" dirty="0"/>
              <a:t>Select Event Pattern</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Create a new rule to send your CloudTrail API Calls to Splunk via KDF</a:t>
            </a:r>
          </a:p>
        </p:txBody>
      </p:sp>
    </p:spTree>
    <p:extLst>
      <p:ext uri="{BB962C8B-B14F-4D97-AF65-F5344CB8AC3E}">
        <p14:creationId xmlns:p14="http://schemas.microsoft.com/office/powerpoint/2010/main" val="192428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CloudTrail as the Service Name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Service Name</a:t>
            </a:r>
          </a:p>
        </p:txBody>
      </p:sp>
    </p:spTree>
    <p:extLst>
      <p:ext uri="{BB962C8B-B14F-4D97-AF65-F5344CB8AC3E}">
        <p14:creationId xmlns:p14="http://schemas.microsoft.com/office/powerpoint/2010/main" val="301485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AWS API Call via CloudTrail for the event type</a:t>
            </a:r>
          </a:p>
          <a:p>
            <a:r>
              <a:rPr lang="en-US" dirty="0"/>
              <a:t>Do NOT select All Events as this will just send you events about CloudTrail and not the API calls within CloudTrail.</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Type</a:t>
            </a:r>
          </a:p>
        </p:txBody>
      </p:sp>
    </p:spTree>
    <p:extLst>
      <p:ext uri="{BB962C8B-B14F-4D97-AF65-F5344CB8AC3E}">
        <p14:creationId xmlns:p14="http://schemas.microsoft.com/office/powerpoint/2010/main" val="418751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294B52-5596-FF46-B387-74CAE2E4DD79}"/>
              </a:ext>
            </a:extLst>
          </p:cNvPr>
          <p:cNvSpPr>
            <a:spLocks noGrp="1"/>
          </p:cNvSpPr>
          <p:nvPr>
            <p:ph type="title"/>
          </p:nvPr>
        </p:nvSpPr>
        <p:spPr/>
        <p:txBody>
          <a:bodyPr/>
          <a:lstStyle/>
          <a:p>
            <a:r>
              <a:rPr lang="en-US" dirty="0"/>
              <a:t>Documentation link from AWS</a:t>
            </a:r>
          </a:p>
        </p:txBody>
      </p:sp>
      <p:sp>
        <p:nvSpPr>
          <p:cNvPr id="6" name="Subtitle 5">
            <a:extLst>
              <a:ext uri="{FF2B5EF4-FFF2-40B4-BE49-F238E27FC236}">
                <a16:creationId xmlns:a16="http://schemas.microsoft.com/office/drawing/2014/main" id="{6FDD7CBE-5585-4844-A131-BBE146B9AB10}"/>
              </a:ext>
            </a:extLst>
          </p:cNvPr>
          <p:cNvSpPr>
            <a:spLocks noGrp="1"/>
          </p:cNvSpPr>
          <p:nvPr>
            <p:ph type="subTitle" idx="14"/>
          </p:nvPr>
        </p:nvSpPr>
        <p:spPr/>
        <p:txBody>
          <a:bodyPr/>
          <a:lstStyle/>
          <a:p>
            <a:r>
              <a:rPr lang="en-US" dirty="0"/>
              <a:t>Helpful link for getting KDF data into Splunk</a:t>
            </a:r>
          </a:p>
        </p:txBody>
      </p:sp>
      <p:sp>
        <p:nvSpPr>
          <p:cNvPr id="7" name="TextBox 6">
            <a:extLst>
              <a:ext uri="{FF2B5EF4-FFF2-40B4-BE49-F238E27FC236}">
                <a16:creationId xmlns:a16="http://schemas.microsoft.com/office/drawing/2014/main" id="{92052B3B-DA5D-5240-9738-51F9D4ECAEC4}"/>
              </a:ext>
            </a:extLst>
          </p:cNvPr>
          <p:cNvSpPr txBox="1"/>
          <p:nvPr/>
        </p:nvSpPr>
        <p:spPr>
          <a:xfrm>
            <a:off x="342047" y="1307592"/>
            <a:ext cx="8459905" cy="1107996"/>
          </a:xfrm>
          <a:prstGeom prst="rect">
            <a:avLst/>
          </a:prstGeom>
          <a:noFill/>
        </p:spPr>
        <p:txBody>
          <a:bodyPr wrap="square" lIns="0" tIns="0" rIns="0" bIns="0" rtlCol="0">
            <a:spAutoFit/>
          </a:bodyPr>
          <a:lstStyle/>
          <a:p>
            <a:r>
              <a:rPr lang="en-US" sz="2400" dirty="0">
                <a:hlinkClick r:id="rId2"/>
              </a:rPr>
              <a:t>https://docs.aws.amazon.com/firehose/latest/dev/creating-the-stream-to-splunk.html</a:t>
            </a:r>
            <a:r>
              <a:rPr lang="en-US" sz="2400" dirty="0"/>
              <a:t> </a:t>
            </a:r>
          </a:p>
          <a:p>
            <a:endParaRPr lang="en-US" sz="2400" dirty="0"/>
          </a:p>
        </p:txBody>
      </p:sp>
    </p:spTree>
    <p:extLst>
      <p:ext uri="{BB962C8B-B14F-4D97-AF65-F5344CB8AC3E}">
        <p14:creationId xmlns:p14="http://schemas.microsoft.com/office/powerpoint/2010/main" val="17354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714656"/>
            <a:ext cx="4013200" cy="2033275"/>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pPr marL="0" indent="0">
              <a:buNone/>
            </a:pPr>
            <a:r>
              <a:rPr lang="en-US" sz="1200" dirty="0"/>
              <a:t>{</a:t>
            </a:r>
          </a:p>
          <a:p>
            <a:pPr marL="0" indent="0">
              <a:buNone/>
            </a:pPr>
            <a:r>
              <a:rPr lang="en-US" sz="1200" dirty="0"/>
              <a:t>     "source": [ "</a:t>
            </a:r>
            <a:r>
              <a:rPr lang="en-US" sz="1200" dirty="0" err="1"/>
              <a:t>aws.cloudtrail</a:t>
            </a:r>
            <a:r>
              <a:rPr lang="en-US" sz="1200" dirty="0"/>
              <a:t>" </a:t>
            </a:r>
          </a:p>
          <a:p>
            <a:pPr marL="0" indent="0">
              <a:buNone/>
            </a:pPr>
            <a:r>
              <a:rPr lang="en-US" sz="1200" dirty="0"/>
              <a:t>  ], </a:t>
            </a:r>
          </a:p>
          <a:p>
            <a:pPr marL="0" indent="0">
              <a:buNone/>
            </a:pPr>
            <a:r>
              <a:rPr lang="en-US" sz="1200" dirty="0"/>
              <a:t>     "detail-type": [ </a:t>
            </a:r>
          </a:p>
          <a:p>
            <a:pPr marL="0" indent="0">
              <a:buNone/>
            </a:pPr>
            <a:r>
              <a:rPr lang="en-US" sz="1200" dirty="0"/>
              <a:t>       "AWS API Call via CloudTrail" </a:t>
            </a:r>
          </a:p>
          <a:p>
            <a:pPr marL="0" indent="0">
              <a:buNone/>
            </a:pPr>
            <a:r>
              <a:rPr lang="en-US" sz="1200" dirty="0"/>
              <a:t>  ], </a:t>
            </a:r>
          </a:p>
          <a:p>
            <a:pPr marL="0" indent="0">
              <a:buNone/>
            </a:pPr>
            <a:r>
              <a:rPr lang="en-US" sz="1200" dirty="0"/>
              <a:t>     "detail": { </a:t>
            </a:r>
          </a:p>
          <a:p>
            <a:pPr marL="0" indent="0">
              <a:buNone/>
            </a:pPr>
            <a:r>
              <a:rPr lang="en-US" sz="1200" dirty="0"/>
              <a:t>       "</a:t>
            </a:r>
            <a:r>
              <a:rPr lang="en-US" sz="1200" dirty="0" err="1"/>
              <a:t>eventSource</a:t>
            </a:r>
            <a:r>
              <a:rPr lang="en-US" sz="1200" dirty="0"/>
              <a:t>": [ "</a:t>
            </a:r>
            <a:r>
              <a:rPr lang="en-US" sz="1200" dirty="0" err="1"/>
              <a:t>cloudtrail.amazonaws.com</a:t>
            </a:r>
            <a:r>
              <a:rPr lang="en-US" sz="1200" dirty="0"/>
              <a:t>" </a:t>
            </a:r>
          </a:p>
          <a:p>
            <a:pPr marL="0" indent="0">
              <a:buNone/>
            </a:pPr>
            <a:r>
              <a:rPr lang="en-US" sz="1200" dirty="0"/>
              <a:t>  ] </a:t>
            </a:r>
          </a:p>
          <a:p>
            <a:pPr marL="0" indent="0">
              <a:buNone/>
            </a:pPr>
            <a:r>
              <a:rPr lang="en-US" sz="1200" dirty="0"/>
              <a:t> } </a:t>
            </a:r>
          </a:p>
          <a:p>
            <a:pPr marL="0" indent="0">
              <a:buNone/>
            </a:pPr>
            <a:r>
              <a:rPr lang="en-US" sz="1200" dirty="0"/>
              <a:t>}</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Pattern Preview</a:t>
            </a:r>
          </a:p>
        </p:txBody>
      </p:sp>
    </p:spTree>
    <p:extLst>
      <p:ext uri="{BB962C8B-B14F-4D97-AF65-F5344CB8AC3E}">
        <p14:creationId xmlns:p14="http://schemas.microsoft.com/office/powerpoint/2010/main" val="41831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76653" y="660003"/>
            <a:ext cx="3381021" cy="4102497"/>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Under Target, select Firehose delivery stream</a:t>
            </a:r>
          </a:p>
          <a:p>
            <a:r>
              <a:rPr lang="en-US" dirty="0"/>
              <a:t>Create a new role for this specific resource (unless you have an existing role with access to this resource.) </a:t>
            </a:r>
          </a:p>
          <a:p>
            <a:r>
              <a:rPr lang="en-US" dirty="0"/>
              <a:t>Click Configure details</a:t>
            </a:r>
          </a:p>
          <a:p>
            <a:r>
              <a:rPr lang="en-US" dirty="0"/>
              <a:t>This is assuming you have created a Firehose delivery stream within the same region. </a:t>
            </a:r>
          </a:p>
          <a:p>
            <a:endParaRPr lang="en-US" dirty="0"/>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Targets</a:t>
            </a:r>
          </a:p>
        </p:txBody>
      </p:sp>
    </p:spTree>
    <p:extLst>
      <p:ext uri="{BB962C8B-B14F-4D97-AF65-F5344CB8AC3E}">
        <p14:creationId xmlns:p14="http://schemas.microsoft.com/office/powerpoint/2010/main" val="25316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52803" y="925991"/>
            <a:ext cx="7867297" cy="1659126"/>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a:xfrm>
            <a:off x="552803" y="2724150"/>
            <a:ext cx="8249150" cy="1703758"/>
          </a:xfrm>
        </p:spPr>
        <p:txBody>
          <a:bodyPr/>
          <a:lstStyle/>
          <a:p>
            <a:r>
              <a:rPr lang="en-US" dirty="0"/>
              <a:t>Give your Rule a name</a:t>
            </a:r>
          </a:p>
          <a:p>
            <a:r>
              <a:rPr lang="en-US" dirty="0"/>
              <a:t>Optional add a description</a:t>
            </a:r>
          </a:p>
          <a:p>
            <a:r>
              <a:rPr lang="en-US" dirty="0"/>
              <a:t>Click on Create rule</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2 : Configure rule details</a:t>
            </a:r>
          </a:p>
        </p:txBody>
      </p:sp>
    </p:spTree>
    <p:extLst>
      <p:ext uri="{BB962C8B-B14F-4D97-AF65-F5344CB8AC3E}">
        <p14:creationId xmlns:p14="http://schemas.microsoft.com/office/powerpoint/2010/main" val="165014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to Splunk</a:t>
            </a:r>
          </a:p>
        </p:txBody>
      </p:sp>
      <p:sp>
        <p:nvSpPr>
          <p:cNvPr id="3" name="Subtitle 2"/>
          <p:cNvSpPr>
            <a:spLocks noGrp="1"/>
          </p:cNvSpPr>
          <p:nvPr>
            <p:ph type="body" idx="1"/>
          </p:nvPr>
        </p:nvSpPr>
        <p:spPr/>
        <p:txBody>
          <a:bodyPr/>
          <a:lstStyle/>
          <a:p>
            <a:r>
              <a:rPr lang="en-US" dirty="0"/>
              <a:t>Send Kinesis Firehose Delivery to Splunk</a:t>
            </a:r>
          </a:p>
        </p:txBody>
      </p:sp>
      <p:sp>
        <p:nvSpPr>
          <p:cNvPr id="4" name="Text Placeholder 3">
            <a:extLst>
              <a:ext uri="{FF2B5EF4-FFF2-40B4-BE49-F238E27FC236}">
                <a16:creationId xmlns:a16="http://schemas.microsoft.com/office/drawing/2014/main" id="{7137D7B9-21BE-0447-9348-750A569C208F}"/>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33975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9378" y="1035050"/>
            <a:ext cx="3457070" cy="3392488"/>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pPr lvl="1"/>
            <a:r>
              <a:rPr lang="en-US" dirty="0"/>
              <a:t>Refer to this link for details on proper HEC URL: </a:t>
            </a:r>
            <a:r>
              <a:rPr lang="en-US" dirty="0">
                <a:hlinkClick r:id="rId4"/>
              </a:rPr>
              <a:t>http://docs.splunk.com/Documentation/SplunkCloud/6.6.3/Data/UsetheHTTPEventCollector#Send_data_to_HTTP_Event_Collector</a:t>
            </a:r>
            <a:r>
              <a:rPr lang="en-US" dirty="0"/>
              <a:t> </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17004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395335"/>
            <a:ext cx="4013200" cy="2671918"/>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a:t>
            </a:r>
            <a:r>
              <a:rPr lang="en-US" dirty="0" err="1"/>
              <a:t>vpcflow</a:t>
            </a:r>
            <a:r>
              <a:rPr lang="en-US" dirty="0"/>
              <a: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213446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6795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2047" y="232795"/>
            <a:ext cx="3037667" cy="4499444"/>
          </a:xfrm>
        </p:spPr>
      </p:pic>
      <p:sp>
        <p:nvSpPr>
          <p:cNvPr id="6" name="Content Placeholder 5"/>
          <p:cNvSpPr>
            <a:spLocks noGrp="1"/>
          </p:cNvSpPr>
          <p:nvPr>
            <p:ph sz="half" idx="12"/>
          </p:nvPr>
        </p:nvSpPr>
        <p:spPr/>
        <p:txBody>
          <a:bodyPr/>
          <a:lstStyle/>
          <a:p>
            <a:r>
              <a:rPr lang="en-US" dirty="0"/>
              <a:t>Review the Delivery Stream settings</a:t>
            </a:r>
          </a:p>
          <a:p>
            <a:r>
              <a:rPr lang="en-US" dirty="0"/>
              <a:t>Once created, the settings can be edited through the Kinesis Firehose console screen</a:t>
            </a:r>
          </a:p>
          <a:p>
            <a:r>
              <a:rPr lang="en-US" dirty="0"/>
              <a:t>Click Create delivery stream</a:t>
            </a:r>
          </a:p>
        </p:txBody>
      </p:sp>
      <p:sp>
        <p:nvSpPr>
          <p:cNvPr id="3" name="Title 2"/>
          <p:cNvSpPr>
            <a:spLocks noGrp="1"/>
          </p:cNvSpPr>
          <p:nvPr>
            <p:ph type="title"/>
          </p:nvPr>
        </p:nvSpPr>
        <p:spPr/>
        <p:txBody>
          <a:bodyPr/>
          <a:lstStyle/>
          <a:p>
            <a:r>
              <a:rPr lang="en-US" dirty="0"/>
              <a:t>						   Review </a:t>
            </a:r>
          </a:p>
        </p:txBody>
      </p:sp>
    </p:spTree>
    <p:extLst>
      <p:ext uri="{BB962C8B-B14F-4D97-AF65-F5344CB8AC3E}">
        <p14:creationId xmlns:p14="http://schemas.microsoft.com/office/powerpoint/2010/main" val="20334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Kinesis Firehose to Splunk</a:t>
            </a:r>
          </a:p>
        </p:txBody>
      </p:sp>
      <p:sp>
        <p:nvSpPr>
          <p:cNvPr id="3" name="Subtitle 2"/>
          <p:cNvSpPr>
            <a:spLocks noGrp="1"/>
          </p:cNvSpPr>
          <p:nvPr>
            <p:ph type="body" idx="1"/>
          </p:nvPr>
        </p:nvSpPr>
        <p:spPr/>
        <p:txBody>
          <a:bodyPr/>
          <a:lstStyle/>
          <a:p>
            <a:r>
              <a:rPr lang="en-US" dirty="0"/>
              <a:t>Testing Splunk HEC is able to collect data from Firehose</a:t>
            </a:r>
          </a:p>
        </p:txBody>
      </p:sp>
      <p:sp>
        <p:nvSpPr>
          <p:cNvPr id="4" name="Text Placeholder 3">
            <a:extLst>
              <a:ext uri="{FF2B5EF4-FFF2-40B4-BE49-F238E27FC236}">
                <a16:creationId xmlns:a16="http://schemas.microsoft.com/office/drawing/2014/main" id="{50AF634B-BCE7-8D4B-9B72-8BEAB33F13F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7132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292600"/>
            <a:ext cx="4013200" cy="28773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TestDelivery</a:t>
            </a:r>
            <a:r>
              <a:rPr lang="en-US" dirty="0"/>
              <a:t>)</a:t>
            </a:r>
          </a:p>
          <a:p>
            <a:r>
              <a:rPr lang="en-US" dirty="0"/>
              <a:t>Select Direct PUT or other sources</a:t>
            </a:r>
          </a:p>
          <a:p>
            <a:r>
              <a:rPr lang="en-US" dirty="0"/>
              <a:t>Click Next</a:t>
            </a:r>
          </a:p>
        </p:txBody>
      </p:sp>
      <p:sp>
        <p:nvSpPr>
          <p:cNvPr id="3" name="Title 2"/>
          <p:cNvSpPr>
            <a:spLocks noGrp="1"/>
          </p:cNvSpPr>
          <p:nvPr>
            <p:ph type="title"/>
          </p:nvPr>
        </p:nvSpPr>
        <p:spPr/>
        <p:txBody>
          <a:bodyPr/>
          <a:lstStyle/>
          <a:p>
            <a:r>
              <a:rPr lang="en-US" dirty="0"/>
              <a:t>Create Test Kinesis Firehose Delivery</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20160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Architecture Overview</a:t>
            </a:r>
          </a:p>
        </p:txBody>
      </p:sp>
      <p:sp>
        <p:nvSpPr>
          <p:cNvPr id="4" name="Text Placeholder 3">
            <a:extLst>
              <a:ext uri="{FF2B5EF4-FFF2-40B4-BE49-F238E27FC236}">
                <a16:creationId xmlns:a16="http://schemas.microsoft.com/office/drawing/2014/main" id="{BEC2C2D7-D73B-5546-A788-EC1CE6357F0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4D20B2C0-E810-9449-A920-D034B70ED05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1754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2036025"/>
            <a:ext cx="4013200" cy="1390538"/>
          </a:xfrm>
        </p:spPr>
      </p:pic>
      <p:sp>
        <p:nvSpPr>
          <p:cNvPr id="6" name="Content Placeholder 5"/>
          <p:cNvSpPr>
            <a:spLocks noGrp="1"/>
          </p:cNvSpPr>
          <p:nvPr>
            <p:ph sz="half" idx="12"/>
          </p:nvPr>
        </p:nvSpPr>
        <p:spPr/>
        <p:txBody>
          <a:bodyPr/>
          <a:lstStyle/>
          <a:p>
            <a:r>
              <a:rPr lang="en-US" dirty="0"/>
              <a:t>Keep record transformation DISABLED</a:t>
            </a:r>
          </a:p>
          <a:p>
            <a:r>
              <a:rPr lang="en-US" dirty="0"/>
              <a:t>Click Next</a:t>
            </a:r>
          </a:p>
        </p:txBody>
      </p:sp>
      <p:sp>
        <p:nvSpPr>
          <p:cNvPr id="3" name="Title 2"/>
          <p:cNvSpPr>
            <a:spLocks noGrp="1"/>
          </p:cNvSpPr>
          <p:nvPr>
            <p:ph type="title"/>
          </p:nvPr>
        </p:nvSpPr>
        <p:spPr/>
        <p:txBody>
          <a:bodyPr/>
          <a:lstStyle/>
          <a:p>
            <a:r>
              <a:rPr lang="en-US" dirty="0"/>
              <a:t>Record Transformation</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15281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9378" y="1035050"/>
            <a:ext cx="3457070" cy="3392488"/>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20064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712160"/>
            <a:ext cx="4013200" cy="2038268"/>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test)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163678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2364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0"/>
          </p:nvPr>
        </p:nvSpPr>
        <p:spPr/>
        <p:txBody>
          <a:bodyPr/>
          <a:lstStyle/>
          <a:p>
            <a:r>
              <a:rPr lang="en-US" dirty="0"/>
              <a:t>The JSON policy statement should include the following :</a:t>
            </a:r>
          </a:p>
          <a:p>
            <a:pPr lvl="1"/>
            <a:r>
              <a:rPr lang="en-US" dirty="0"/>
              <a:t>Allow access to your S3 bucket with the following Actions:</a:t>
            </a:r>
          </a:p>
          <a:p>
            <a:pPr lvl="3"/>
            <a:r>
              <a:rPr lang="en-US" b="1" u="sng" dirty="0"/>
              <a:t>S3:</a:t>
            </a:r>
            <a:r>
              <a:rPr lang="mr-IN" b="1" u="sng" dirty="0" err="1"/>
              <a:t>AbortMultipartUpload</a:t>
            </a:r>
            <a:r>
              <a:rPr lang="en-US" dirty="0"/>
              <a:t>, </a:t>
            </a:r>
            <a:r>
              <a:rPr lang="en-US" b="1" u="sng" dirty="0"/>
              <a:t>S3:</a:t>
            </a:r>
            <a:r>
              <a:rPr lang="mr-IN" b="1" u="sng" dirty="0" err="1"/>
              <a:t>GetBucketLocation</a:t>
            </a:r>
            <a:r>
              <a:rPr lang="en-US" b="1" u="sng" dirty="0"/>
              <a:t>, S3:</a:t>
            </a:r>
            <a:r>
              <a:rPr lang="mr-IN" b="1" u="sng" dirty="0" err="1"/>
              <a:t>GetObject</a:t>
            </a:r>
            <a:r>
              <a:rPr lang="en-US" b="1" u="sng" dirty="0"/>
              <a:t>,</a:t>
            </a:r>
            <a:r>
              <a:rPr lang="mr-IN" b="1" u="sng" dirty="0" err="1"/>
              <a:t>ListBucket</a:t>
            </a:r>
            <a:r>
              <a:rPr lang="en-US" b="1" u="sng" dirty="0"/>
              <a:t>, S3:</a:t>
            </a:r>
            <a:r>
              <a:rPr lang="mr-IN" b="1" u="sng" dirty="0" err="1"/>
              <a:t>ListBucketMultipartUploads</a:t>
            </a:r>
            <a:r>
              <a:rPr lang="en-US" b="1" u="sng" dirty="0"/>
              <a:t>, S3L</a:t>
            </a:r>
            <a:r>
              <a:rPr lang="mr-IN" b="1" u="sng" dirty="0" err="1"/>
              <a:t>PutObject</a:t>
            </a:r>
            <a:endParaRPr lang="en-US" b="1" u="sng" dirty="0"/>
          </a:p>
          <a:p>
            <a:pPr lvl="1"/>
            <a:r>
              <a:rPr lang="en-US" dirty="0"/>
              <a:t> Allow lambda function to </a:t>
            </a:r>
            <a:r>
              <a:rPr lang="en-US" b="1" u="sng" dirty="0" err="1"/>
              <a:t>lambda:InvokeFunction</a:t>
            </a:r>
            <a:r>
              <a:rPr lang="en-US" dirty="0"/>
              <a:t> execute the recently created lambda function	 </a:t>
            </a:r>
          </a:p>
          <a:p>
            <a:pPr lvl="1"/>
            <a:r>
              <a:rPr lang="en-US" dirty="0"/>
              <a:t>Allow your kinesis stream the following Actions: </a:t>
            </a:r>
            <a:r>
              <a:rPr lang="en-US" b="1" u="sng" dirty="0" err="1"/>
              <a:t>kinesis:DescribeStream</a:t>
            </a:r>
            <a:r>
              <a:rPr lang="en-US" b="1" u="sng" dirty="0"/>
              <a:t>, </a:t>
            </a:r>
            <a:r>
              <a:rPr lang="en-US" b="1" u="sng" dirty="0" err="1"/>
              <a:t>kinesis:GetShardIterator</a:t>
            </a:r>
            <a:r>
              <a:rPr lang="en-US" b="1" u="sng" dirty="0"/>
              <a:t>, </a:t>
            </a:r>
            <a:r>
              <a:rPr lang="en-US" b="1" u="sng" dirty="0" err="1"/>
              <a:t>kinesis:GetRecords</a:t>
            </a:r>
            <a:endParaRPr lang="en-US" b="1" u="sng" dirty="0"/>
          </a:p>
          <a:p>
            <a:pPr lvl="1"/>
            <a:r>
              <a:rPr lang="en-US" dirty="0"/>
              <a:t>Allow access to your KMS, if you are using encryption</a:t>
            </a:r>
          </a:p>
          <a:p>
            <a:pPr lvl="1"/>
            <a:r>
              <a:rPr lang="en-US" dirty="0"/>
              <a:t>Allow the action </a:t>
            </a:r>
            <a:r>
              <a:rPr lang="en-US" b="1" u="sng" dirty="0" err="1"/>
              <a:t>logs:PutLogEvents</a:t>
            </a:r>
            <a:r>
              <a:rPr lang="en-US" dirty="0"/>
              <a:t> to your CloudWatch Log group ARN monitoring the Kinesis Firehose.	</a:t>
            </a:r>
          </a:p>
          <a:p>
            <a:pPr lvl="1"/>
            <a:endParaRPr lang="en-US" b="1" u="sng" dirty="0"/>
          </a:p>
        </p:txBody>
      </p:sp>
      <p:sp>
        <p:nvSpPr>
          <p:cNvPr id="3" name="Title 2"/>
          <p:cNvSpPr>
            <a:spLocks noGrp="1"/>
          </p:cNvSpPr>
          <p:nvPr>
            <p:ph type="title"/>
          </p:nvPr>
        </p:nvSpPr>
        <p:spPr/>
        <p:txBody>
          <a:bodyPr/>
          <a:lstStyle/>
          <a:p>
            <a:r>
              <a:rPr lang="en-US" dirty="0"/>
              <a:t>IAM Role and Policy Defined</a:t>
            </a:r>
          </a:p>
        </p:txBody>
      </p:sp>
      <p:sp>
        <p:nvSpPr>
          <p:cNvPr id="4" name="Subtitle 3"/>
          <p:cNvSpPr>
            <a:spLocks noGrp="1"/>
          </p:cNvSpPr>
          <p:nvPr>
            <p:ph type="subTitle" idx="12"/>
          </p:nvPr>
        </p:nvSpPr>
        <p:spPr/>
        <p:txBody>
          <a:bodyPr/>
          <a:lstStyle/>
          <a:p>
            <a:r>
              <a:rPr lang="en-US" dirty="0"/>
              <a:t>IAM Role</a:t>
            </a:r>
          </a:p>
        </p:txBody>
      </p:sp>
    </p:spTree>
    <p:extLst>
      <p:ext uri="{BB962C8B-B14F-4D97-AF65-F5344CB8AC3E}">
        <p14:creationId xmlns:p14="http://schemas.microsoft.com/office/powerpoint/2010/main" val="5996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556059"/>
            <a:ext cx="8461375" cy="2275857"/>
          </a:xfrm>
        </p:spPr>
      </p:pic>
      <p:sp>
        <p:nvSpPr>
          <p:cNvPr id="3" name="Title 2"/>
          <p:cNvSpPr>
            <a:spLocks noGrp="1"/>
          </p:cNvSpPr>
          <p:nvPr>
            <p:ph type="title"/>
          </p:nvPr>
        </p:nvSpPr>
        <p:spPr/>
        <p:txBody>
          <a:bodyPr/>
          <a:lstStyle/>
          <a:p>
            <a:r>
              <a:rPr lang="en-US" dirty="0"/>
              <a:t>Start Testing Delivery Stream</a:t>
            </a:r>
          </a:p>
        </p:txBody>
      </p:sp>
      <p:sp>
        <p:nvSpPr>
          <p:cNvPr id="4" name="Subtitle 3"/>
          <p:cNvSpPr>
            <a:spLocks noGrp="1"/>
          </p:cNvSpPr>
          <p:nvPr>
            <p:ph type="subTitle" idx="12"/>
          </p:nvPr>
        </p:nvSpPr>
        <p:spPr/>
        <p:txBody>
          <a:bodyPr/>
          <a:lstStyle/>
          <a:p>
            <a:r>
              <a:rPr lang="en-US" dirty="0"/>
              <a:t>Wait for the Stream to be “Active,” then click on the Stream to start testing</a:t>
            </a:r>
          </a:p>
        </p:txBody>
      </p:sp>
      <p:cxnSp>
        <p:nvCxnSpPr>
          <p:cNvPr id="7" name="Straight Arrow Connector 6"/>
          <p:cNvCxnSpPr/>
          <p:nvPr/>
        </p:nvCxnSpPr>
        <p:spPr>
          <a:xfrm flipH="1" flipV="1">
            <a:off x="1201119" y="3502577"/>
            <a:ext cx="356461" cy="6586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57580" y="4161255"/>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933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030" y="960438"/>
            <a:ext cx="8155940" cy="3467100"/>
          </a:xfrm>
        </p:spPr>
      </p:pic>
      <p:sp>
        <p:nvSpPr>
          <p:cNvPr id="3" name="Title 2"/>
          <p:cNvSpPr>
            <a:spLocks noGrp="1"/>
          </p:cNvSpPr>
          <p:nvPr>
            <p:ph type="title"/>
          </p:nvPr>
        </p:nvSpPr>
        <p:spPr/>
        <p:txBody>
          <a:bodyPr/>
          <a:lstStyle/>
          <a:p>
            <a:r>
              <a:rPr lang="en-US" dirty="0"/>
              <a:t>Sending Test Data</a:t>
            </a:r>
          </a:p>
        </p:txBody>
      </p:sp>
      <p:sp>
        <p:nvSpPr>
          <p:cNvPr id="4" name="Subtitle 3"/>
          <p:cNvSpPr>
            <a:spLocks noGrp="1"/>
          </p:cNvSpPr>
          <p:nvPr>
            <p:ph type="subTitle" idx="12"/>
          </p:nvPr>
        </p:nvSpPr>
        <p:spPr/>
        <p:txBody>
          <a:bodyPr/>
          <a:lstStyle/>
          <a:p>
            <a:r>
              <a:rPr lang="en-US" dirty="0"/>
              <a:t>Expand the “Test with demo data” area</a:t>
            </a:r>
          </a:p>
        </p:txBody>
      </p:sp>
      <p:cxnSp>
        <p:nvCxnSpPr>
          <p:cNvPr id="7" name="Straight Arrow Connector 6"/>
          <p:cNvCxnSpPr/>
          <p:nvPr/>
        </p:nvCxnSpPr>
        <p:spPr>
          <a:xfrm flipH="1" flipV="1">
            <a:off x="588937" y="1379349"/>
            <a:ext cx="2471978" cy="48819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52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015958"/>
            <a:ext cx="8461375" cy="3356060"/>
          </a:xfrm>
        </p:spPr>
      </p:pic>
      <p:sp>
        <p:nvSpPr>
          <p:cNvPr id="3" name="Title 2"/>
          <p:cNvSpPr>
            <a:spLocks noGrp="1"/>
          </p:cNvSpPr>
          <p:nvPr>
            <p:ph type="title"/>
          </p:nvPr>
        </p:nvSpPr>
        <p:spPr/>
        <p:txBody>
          <a:bodyPr/>
          <a:lstStyle/>
          <a:p>
            <a:r>
              <a:rPr lang="en-US" dirty="0"/>
              <a:t>Start Sending Test Data</a:t>
            </a:r>
          </a:p>
        </p:txBody>
      </p:sp>
      <p:sp>
        <p:nvSpPr>
          <p:cNvPr id="4" name="Subtitle 3"/>
          <p:cNvSpPr>
            <a:spLocks noGrp="1"/>
          </p:cNvSpPr>
          <p:nvPr>
            <p:ph type="subTitle" idx="12"/>
          </p:nvPr>
        </p:nvSpPr>
        <p:spPr/>
        <p:txBody>
          <a:bodyPr/>
          <a:lstStyle/>
          <a:p>
            <a:r>
              <a:rPr lang="en-US" dirty="0"/>
              <a:t>Once active, search Splunk for demo data</a:t>
            </a:r>
          </a:p>
        </p:txBody>
      </p:sp>
      <p:cxnSp>
        <p:nvCxnSpPr>
          <p:cNvPr id="7" name="Straight Arrow Connector 6"/>
          <p:cNvCxnSpPr/>
          <p:nvPr/>
        </p:nvCxnSpPr>
        <p:spPr>
          <a:xfrm flipH="1">
            <a:off x="1580827" y="1867547"/>
            <a:ext cx="1480088" cy="99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782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34195" y="960438"/>
            <a:ext cx="6075610" cy="3467100"/>
          </a:xfrm>
        </p:spPr>
      </p:pic>
      <p:sp>
        <p:nvSpPr>
          <p:cNvPr id="3" name="Title 2"/>
          <p:cNvSpPr>
            <a:spLocks noGrp="1"/>
          </p:cNvSpPr>
          <p:nvPr>
            <p:ph type="title"/>
          </p:nvPr>
        </p:nvSpPr>
        <p:spPr/>
        <p:txBody>
          <a:bodyPr/>
          <a:lstStyle/>
          <a:p>
            <a:r>
              <a:rPr lang="en-US" dirty="0"/>
              <a:t>Validate in Splunk</a:t>
            </a:r>
          </a:p>
        </p:txBody>
      </p:sp>
      <p:sp>
        <p:nvSpPr>
          <p:cNvPr id="4" name="Subtitle 3"/>
          <p:cNvSpPr>
            <a:spLocks noGrp="1"/>
          </p:cNvSpPr>
          <p:nvPr>
            <p:ph type="subTitle" idx="12"/>
          </p:nvPr>
        </p:nvSpPr>
        <p:spPr/>
        <p:txBody>
          <a:bodyPr/>
          <a:lstStyle/>
          <a:p>
            <a:r>
              <a:rPr lang="en-US" dirty="0"/>
              <a:t>Index=main </a:t>
            </a:r>
            <a:r>
              <a:rPr lang="en-US" dirty="0" err="1"/>
              <a:t>sourcetype</a:t>
            </a:r>
            <a:r>
              <a:rPr lang="en-US" dirty="0"/>
              <a:t>=</a:t>
            </a:r>
            <a:r>
              <a:rPr lang="en-US" dirty="0" err="1"/>
              <a:t>aws:firehose:json</a:t>
            </a:r>
            <a:endParaRPr lang="en-US" dirty="0"/>
          </a:p>
        </p:txBody>
      </p:sp>
    </p:spTree>
    <p:extLst>
      <p:ext uri="{BB962C8B-B14F-4D97-AF65-F5344CB8AC3E}">
        <p14:creationId xmlns:p14="http://schemas.microsoft.com/office/powerpoint/2010/main" val="120740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18345-9309-1544-9F9B-D5C767BB4ED1}"/>
              </a:ext>
            </a:extLst>
          </p:cNvPr>
          <p:cNvSpPr>
            <a:spLocks noGrp="1"/>
          </p:cNvSpPr>
          <p:nvPr>
            <p:ph sz="quarter" idx="10"/>
          </p:nvPr>
        </p:nvSpPr>
        <p:spPr/>
        <p:txBody>
          <a:bodyPr/>
          <a:lstStyle/>
          <a:p>
            <a:r>
              <a:rPr lang="en-US" dirty="0"/>
              <a:t>curl https://http-inputs-firehose-&lt;customer&gt;.</a:t>
            </a:r>
            <a:r>
              <a:rPr lang="en-US" dirty="0" err="1"/>
              <a:t>splunkcloud.com</a:t>
            </a:r>
            <a:r>
              <a:rPr lang="en-US" dirty="0"/>
              <a:t>/services/collector/</a:t>
            </a:r>
            <a:r>
              <a:rPr lang="en-US" dirty="0" err="1"/>
              <a:t>raw?channel</a:t>
            </a:r>
            <a:r>
              <a:rPr lang="en-US" dirty="0"/>
              <a:t>=FE0ECFAD-13D5-401B-847D-77833BD77131 -H "Authorization: Splunk &lt;</a:t>
            </a:r>
            <a:r>
              <a:rPr lang="en-US" dirty="0" err="1"/>
              <a:t>HEC_Token</a:t>
            </a:r>
            <a:r>
              <a:rPr lang="en-US" dirty="0"/>
              <a:t>&gt;" -d 'Hello World’</a:t>
            </a:r>
          </a:p>
          <a:p>
            <a:pPr marL="0" indent="0">
              <a:buNone/>
            </a:pPr>
            <a:endParaRPr lang="en-US" dirty="0"/>
          </a:p>
          <a:p>
            <a:pPr marL="0" indent="0">
              <a:buNone/>
            </a:pPr>
            <a:r>
              <a:rPr lang="en-US" dirty="0"/>
              <a:t>Where &lt;customer&gt; is the vanity DNS name of your Splunk Cloud Stack and &lt;</a:t>
            </a:r>
            <a:r>
              <a:rPr lang="en-US" dirty="0" err="1"/>
              <a:t>HEC_Token</a:t>
            </a:r>
            <a:r>
              <a:rPr lang="en-US" dirty="0"/>
              <a:t>&gt; is your HEC token. The channel can be left as is and will not affect the result. Finally, you can add a ‘ - v’ at the end of the command to see the verbose output of the </a:t>
            </a:r>
            <a:r>
              <a:rPr lang="en-US" dirty="0" err="1"/>
              <a:t>cURL</a:t>
            </a:r>
            <a:r>
              <a:rPr lang="en-US" dirty="0"/>
              <a:t> command.</a:t>
            </a:r>
          </a:p>
        </p:txBody>
      </p:sp>
      <p:sp>
        <p:nvSpPr>
          <p:cNvPr id="3" name="Title 2">
            <a:extLst>
              <a:ext uri="{FF2B5EF4-FFF2-40B4-BE49-F238E27FC236}">
                <a16:creationId xmlns:a16="http://schemas.microsoft.com/office/drawing/2014/main" id="{3531134B-A8DD-4D40-9E79-91DEC1BF61AB}"/>
              </a:ext>
            </a:extLst>
          </p:cNvPr>
          <p:cNvSpPr>
            <a:spLocks noGrp="1"/>
          </p:cNvSpPr>
          <p:nvPr>
            <p:ph type="title"/>
          </p:nvPr>
        </p:nvSpPr>
        <p:spPr/>
        <p:txBody>
          <a:bodyPr/>
          <a:lstStyle/>
          <a:p>
            <a:r>
              <a:rPr lang="en-US" dirty="0"/>
              <a:t>Test with </a:t>
            </a:r>
            <a:r>
              <a:rPr lang="en-US" dirty="0" err="1"/>
              <a:t>cURL</a:t>
            </a:r>
            <a:r>
              <a:rPr lang="en-US" dirty="0"/>
              <a:t> command</a:t>
            </a:r>
          </a:p>
        </p:txBody>
      </p:sp>
      <p:sp>
        <p:nvSpPr>
          <p:cNvPr id="4" name="Subtitle 3">
            <a:extLst>
              <a:ext uri="{FF2B5EF4-FFF2-40B4-BE49-F238E27FC236}">
                <a16:creationId xmlns:a16="http://schemas.microsoft.com/office/drawing/2014/main" id="{6A42ABC1-DAE9-AF44-82C8-EB72F95A3D90}"/>
              </a:ext>
            </a:extLst>
          </p:cNvPr>
          <p:cNvSpPr>
            <a:spLocks noGrp="1"/>
          </p:cNvSpPr>
          <p:nvPr>
            <p:ph type="subTitle" idx="12"/>
          </p:nvPr>
        </p:nvSpPr>
        <p:spPr/>
        <p:txBody>
          <a:bodyPr/>
          <a:lstStyle/>
          <a:p>
            <a:r>
              <a:rPr lang="en-US" dirty="0"/>
              <a:t>Test using simple </a:t>
            </a:r>
            <a:r>
              <a:rPr lang="en-US" dirty="0" err="1"/>
              <a:t>cURL</a:t>
            </a:r>
            <a:r>
              <a:rPr lang="en-US" dirty="0"/>
              <a:t> command</a:t>
            </a:r>
          </a:p>
        </p:txBody>
      </p:sp>
    </p:spTree>
    <p:extLst>
      <p:ext uri="{BB962C8B-B14F-4D97-AF65-F5344CB8AC3E}">
        <p14:creationId xmlns:p14="http://schemas.microsoft.com/office/powerpoint/2010/main" val="427855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a:t>
            </a:r>
            <a:r>
              <a:rPr lang="en-US"/>
              <a:t>Splunk Delivery</a:t>
            </a:r>
            <a:endParaRPr lang="en-US" dirty="0"/>
          </a:p>
        </p:txBody>
      </p:sp>
      <p:sp>
        <p:nvSpPr>
          <p:cNvPr id="4" name="Subtitle 3"/>
          <p:cNvSpPr>
            <a:spLocks noGrp="1"/>
          </p:cNvSpPr>
          <p:nvPr>
            <p:ph type="subTitle" idx="12"/>
          </p:nvPr>
        </p:nvSpPr>
        <p:spPr/>
        <p:txBody>
          <a:bodyPr/>
          <a:lstStyle/>
          <a:p>
            <a:r>
              <a:rPr lang="en-US" dirty="0"/>
              <a:t>Native delivery endpoints for Firehose</a:t>
            </a:r>
          </a:p>
        </p:txBody>
      </p:sp>
      <p:sp>
        <p:nvSpPr>
          <p:cNvPr id="5" name="Title 2"/>
          <p:cNvSpPr txBox="1">
            <a:spLocks/>
          </p:cNvSpPr>
          <p:nvPr/>
        </p:nvSpPr>
        <p:spPr>
          <a:xfrm>
            <a:off x="352323" y="347868"/>
            <a:ext cx="8449056" cy="469830"/>
          </a:xfrm>
          <a:prstGeom prst="rect">
            <a:avLst/>
          </a:prstGeom>
        </p:spPr>
        <p:txBody>
          <a:bodyPr vert="horz" lIns="0" tIns="82296" rIns="0" bIns="0" rtlCol="0" anchor="t"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3981" y="2705416"/>
            <a:ext cx="832690" cy="70106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5904" y="2027649"/>
            <a:ext cx="352025" cy="365831"/>
          </a:xfrm>
          <a:prstGeom prst="rect">
            <a:avLst/>
          </a:prstGeom>
        </p:spPr>
      </p:pic>
      <p:sp>
        <p:nvSpPr>
          <p:cNvPr id="8" name="Up-Down Arrow 7"/>
          <p:cNvSpPr/>
          <p:nvPr/>
        </p:nvSpPr>
        <p:spPr>
          <a:xfrm>
            <a:off x="4273974" y="2408595"/>
            <a:ext cx="169558" cy="31193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latin typeface="Amazon Embe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553" y="1890702"/>
            <a:ext cx="319862" cy="319862"/>
          </a:xfrm>
          <a:prstGeom prst="rect">
            <a:avLst/>
          </a:prstGeom>
          <a:ln w="19050">
            <a:solidFill>
              <a:schemeClr val="accent2">
                <a:lumMod val="75000"/>
              </a:schemeClr>
            </a:solidFill>
          </a:ln>
        </p:spPr>
      </p:pic>
      <p:pic>
        <p:nvPicPr>
          <p:cNvPr id="10"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84817" y="295211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77133" y="347495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3-ap-southeast-1.amazonaws.com/image-wp/blog/wp-content/uploads/2016/07/14050733/Io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14006" y="3997794"/>
            <a:ext cx="347290" cy="420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97946" y="2006697"/>
            <a:ext cx="443267" cy="215444"/>
          </a:xfrm>
          <a:prstGeom prst="rect">
            <a:avLst/>
          </a:prstGeom>
          <a:noFill/>
        </p:spPr>
        <p:txBody>
          <a:bodyPr wrap="square" lIns="0" tIns="0" rIns="0" bIns="0" rtlCol="0">
            <a:spAutoFit/>
          </a:bodyPr>
          <a:lstStyle/>
          <a:p>
            <a:endParaRPr lang="en-US" sz="1400" dirty="0">
              <a:latin typeface="Amazon Ember"/>
            </a:endParaRPr>
          </a:p>
        </p:txBody>
      </p:sp>
      <p:sp>
        <p:nvSpPr>
          <p:cNvPr id="14" name="TextBox 13"/>
          <p:cNvSpPr txBox="1"/>
          <p:nvPr/>
        </p:nvSpPr>
        <p:spPr>
          <a:xfrm>
            <a:off x="1556241" y="4151285"/>
            <a:ext cx="605280" cy="153888"/>
          </a:xfrm>
          <a:prstGeom prst="rect">
            <a:avLst/>
          </a:prstGeom>
          <a:noFill/>
        </p:spPr>
        <p:txBody>
          <a:bodyPr wrap="square" lIns="0" tIns="0" rIns="0" bIns="0" rtlCol="0">
            <a:spAutoFit/>
          </a:bodyPr>
          <a:lstStyle/>
          <a:p>
            <a:r>
              <a:rPr lang="en-US" sz="1000" dirty="0">
                <a:latin typeface="Amazon Ember"/>
              </a:rPr>
              <a:t>AWS </a:t>
            </a:r>
            <a:r>
              <a:rPr lang="en-US" sz="1000" dirty="0" err="1">
                <a:latin typeface="Amazon Ember"/>
              </a:rPr>
              <a:t>IoT</a:t>
            </a:r>
            <a:endParaRPr lang="en-US" sz="1000" dirty="0">
              <a:latin typeface="Amazon Ember"/>
            </a:endParaRPr>
          </a:p>
        </p:txBody>
      </p:sp>
      <p:cxnSp>
        <p:nvCxnSpPr>
          <p:cNvPr id="15" name="Straight Connector 14"/>
          <p:cNvCxnSpPr>
            <a:stCxn id="58" idx="3"/>
            <a:endCxn id="44" idx="1"/>
          </p:cNvCxnSpPr>
          <p:nvPr/>
        </p:nvCxnSpPr>
        <p:spPr>
          <a:xfrm>
            <a:off x="2435414" y="2050632"/>
            <a:ext cx="1528566" cy="10053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a:endCxn id="44" idx="1"/>
          </p:cNvCxnSpPr>
          <p:nvPr/>
        </p:nvCxnSpPr>
        <p:spPr>
          <a:xfrm>
            <a:off x="2461295" y="2619735"/>
            <a:ext cx="1502685" cy="436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a:endCxn id="44" idx="1"/>
          </p:cNvCxnSpPr>
          <p:nvPr/>
        </p:nvCxnSpPr>
        <p:spPr>
          <a:xfrm flipV="1">
            <a:off x="2497202" y="3055949"/>
            <a:ext cx="1466779" cy="10235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endCxn id="44" idx="1"/>
          </p:cNvCxnSpPr>
          <p:nvPr/>
        </p:nvCxnSpPr>
        <p:spPr>
          <a:xfrm flipV="1">
            <a:off x="2489518" y="3055949"/>
            <a:ext cx="1474463" cy="62519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endCxn id="44" idx="1"/>
          </p:cNvCxnSpPr>
          <p:nvPr/>
        </p:nvCxnSpPr>
        <p:spPr>
          <a:xfrm flipV="1">
            <a:off x="2461295" y="3055948"/>
            <a:ext cx="1502685" cy="1151970"/>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440" y="1890701"/>
            <a:ext cx="347944" cy="417534"/>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39759" y="2564563"/>
            <a:ext cx="309624" cy="340586"/>
          </a:xfrm>
          <a:prstGeom prst="rect">
            <a:avLst/>
          </a:prstGeom>
        </p:spPr>
      </p:pic>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8821" y="3107127"/>
            <a:ext cx="351750" cy="422100"/>
          </a:xfrm>
          <a:prstGeom prst="rect">
            <a:avLst/>
          </a:prstGeom>
        </p:spPr>
      </p:pic>
      <p:sp>
        <p:nvSpPr>
          <p:cNvPr id="23" name="TextBox 22"/>
          <p:cNvSpPr txBox="1"/>
          <p:nvPr/>
        </p:nvSpPr>
        <p:spPr>
          <a:xfrm>
            <a:off x="6370801" y="2030014"/>
            <a:ext cx="889767" cy="153888"/>
          </a:xfrm>
          <a:prstGeom prst="rect">
            <a:avLst/>
          </a:prstGeom>
          <a:noFill/>
        </p:spPr>
        <p:txBody>
          <a:bodyPr wrap="square" lIns="0" tIns="0" rIns="0" bIns="0" rtlCol="0">
            <a:spAutoFit/>
          </a:bodyPr>
          <a:lstStyle/>
          <a:p>
            <a:r>
              <a:rPr lang="en-US" sz="1000" dirty="0">
                <a:latin typeface="Amazon Ember"/>
              </a:rPr>
              <a:t>Amazon S3</a:t>
            </a:r>
          </a:p>
        </p:txBody>
      </p:sp>
      <p:sp>
        <p:nvSpPr>
          <p:cNvPr id="24" name="TextBox 23"/>
          <p:cNvSpPr txBox="1"/>
          <p:nvPr/>
        </p:nvSpPr>
        <p:spPr>
          <a:xfrm>
            <a:off x="6370800" y="2657912"/>
            <a:ext cx="1015920" cy="153888"/>
          </a:xfrm>
          <a:prstGeom prst="rect">
            <a:avLst/>
          </a:prstGeom>
          <a:noFill/>
        </p:spPr>
        <p:txBody>
          <a:bodyPr wrap="square" lIns="0" tIns="0" rIns="0" bIns="0" rtlCol="0">
            <a:spAutoFit/>
          </a:bodyPr>
          <a:lstStyle/>
          <a:p>
            <a:r>
              <a:rPr lang="en-US" sz="1000" dirty="0">
                <a:latin typeface="Amazon Ember"/>
              </a:rPr>
              <a:t>Amazon Redshift</a:t>
            </a:r>
          </a:p>
        </p:txBody>
      </p:sp>
      <p:sp>
        <p:nvSpPr>
          <p:cNvPr id="25" name="TextBox 24"/>
          <p:cNvSpPr txBox="1"/>
          <p:nvPr/>
        </p:nvSpPr>
        <p:spPr>
          <a:xfrm>
            <a:off x="6370800" y="3258710"/>
            <a:ext cx="1314695" cy="153888"/>
          </a:xfrm>
          <a:prstGeom prst="rect">
            <a:avLst/>
          </a:prstGeom>
          <a:noFill/>
        </p:spPr>
        <p:txBody>
          <a:bodyPr wrap="square" lIns="0" tIns="0" rIns="0" bIns="0" rtlCol="0">
            <a:spAutoFit/>
          </a:bodyPr>
          <a:lstStyle/>
          <a:p>
            <a:r>
              <a:rPr lang="en-US" sz="1000" dirty="0">
                <a:latin typeface="Amazon Ember"/>
              </a:rPr>
              <a:t>Amazon </a:t>
            </a:r>
            <a:r>
              <a:rPr lang="en-US" sz="1000" dirty="0" err="1">
                <a:latin typeface="Amazon Ember"/>
              </a:rPr>
              <a:t>Elasticsearch</a:t>
            </a:r>
            <a:endParaRPr lang="en-US" sz="1000" dirty="0">
              <a:latin typeface="Amazon Ember"/>
            </a:endParaRPr>
          </a:p>
        </p:txBody>
      </p:sp>
      <p:cxnSp>
        <p:nvCxnSpPr>
          <p:cNvPr id="26" name="Straight Connector 25"/>
          <p:cNvCxnSpPr>
            <a:stCxn id="44" idx="3"/>
          </p:cNvCxnSpPr>
          <p:nvPr/>
        </p:nvCxnSpPr>
        <p:spPr>
          <a:xfrm flipV="1">
            <a:off x="4796671" y="2099469"/>
            <a:ext cx="1104769" cy="9564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44" idx="3"/>
          </p:cNvCxnSpPr>
          <p:nvPr/>
        </p:nvCxnSpPr>
        <p:spPr>
          <a:xfrm flipV="1">
            <a:off x="4796671" y="2734856"/>
            <a:ext cx="1143089" cy="32109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44" idx="3"/>
          </p:cNvCxnSpPr>
          <p:nvPr/>
        </p:nvCxnSpPr>
        <p:spPr>
          <a:xfrm>
            <a:off x="4796671" y="3055949"/>
            <a:ext cx="1142151" cy="262229"/>
          </a:xfrm>
          <a:prstGeom prst="line">
            <a:avLst/>
          </a:prstGeom>
          <a:ln/>
        </p:spPr>
        <p:style>
          <a:lnRef idx="1">
            <a:schemeClr val="accent3"/>
          </a:lnRef>
          <a:fillRef idx="0">
            <a:schemeClr val="accent3"/>
          </a:fillRef>
          <a:effectRef idx="0">
            <a:schemeClr val="accent3"/>
          </a:effectRef>
          <a:fontRef idx="minor">
            <a:schemeClr val="tx1"/>
          </a:fontRef>
        </p:style>
      </p:cxnSp>
      <p:pic>
        <p:nvPicPr>
          <p:cNvPr id="29" name="Picture 2" descr="https://www.paraflare.com/wp-content/uploads/2017/01/paraflare-partner-splunk-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34056" y="3630107"/>
            <a:ext cx="1454831" cy="6619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44" idx="3"/>
          </p:cNvCxnSpPr>
          <p:nvPr/>
        </p:nvCxnSpPr>
        <p:spPr>
          <a:xfrm>
            <a:off x="4796671" y="3055948"/>
            <a:ext cx="1237385" cy="905132"/>
          </a:xfrm>
          <a:prstGeom prst="line">
            <a:avLst/>
          </a:prstGeom>
          <a:ln/>
        </p:spPr>
        <p:style>
          <a:lnRef idx="1">
            <a:schemeClr val="accent3"/>
          </a:lnRef>
          <a:fillRef idx="0">
            <a:schemeClr val="accent3"/>
          </a:fillRef>
          <a:effectRef idx="0">
            <a:schemeClr val="accent3"/>
          </a:effectRef>
          <a:fontRef idx="minor">
            <a:schemeClr val="tx1"/>
          </a:fontRef>
        </p:style>
      </p:cxnSp>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97836">
            <a:off x="7568456" y="3513335"/>
            <a:ext cx="826077" cy="826077"/>
          </a:xfrm>
          <a:prstGeom prst="rect">
            <a:avLst/>
          </a:prstGeom>
        </p:spPr>
      </p:pic>
      <p:pic>
        <p:nvPicPr>
          <p:cNvPr id="32" name="Picture 31"/>
          <p:cNvPicPr>
            <a:picLocks noChangeAspect="1"/>
          </p:cNvPicPr>
          <p:nvPr/>
        </p:nvPicPr>
        <p:blipFill>
          <a:blip r:embed="rId12"/>
          <a:stretch>
            <a:fillRect/>
          </a:stretch>
        </p:blipFill>
        <p:spPr>
          <a:xfrm>
            <a:off x="2123505" y="2393065"/>
            <a:ext cx="318046" cy="388548"/>
          </a:xfrm>
          <a:prstGeom prst="rect">
            <a:avLst/>
          </a:prstGeom>
        </p:spPr>
      </p:pic>
      <p:sp>
        <p:nvSpPr>
          <p:cNvPr id="33" name="TextBox 32">
            <a:extLst>
              <a:ext uri="{FF2B5EF4-FFF2-40B4-BE49-F238E27FC236}">
                <a16:creationId xmlns:a16="http://schemas.microsoft.com/office/drawing/2014/main" id="{A650D56F-EDCF-499F-BB58-9ED61EDBCE61}"/>
              </a:ext>
            </a:extLst>
          </p:cNvPr>
          <p:cNvSpPr txBox="1"/>
          <p:nvPr/>
        </p:nvSpPr>
        <p:spPr>
          <a:xfrm>
            <a:off x="742041" y="1968700"/>
            <a:ext cx="1371965" cy="153888"/>
          </a:xfrm>
          <a:prstGeom prst="rect">
            <a:avLst/>
          </a:prstGeom>
          <a:noFill/>
        </p:spPr>
        <p:txBody>
          <a:bodyPr wrap="square" lIns="0" tIns="0" rIns="0" bIns="0" rtlCol="0">
            <a:spAutoFit/>
          </a:bodyPr>
          <a:lstStyle/>
          <a:p>
            <a:r>
              <a:rPr lang="en-US" sz="1000" dirty="0">
                <a:latin typeface="Amazon Ember"/>
              </a:rPr>
              <a:t>Amazon Kinesis Agent</a:t>
            </a:r>
          </a:p>
        </p:txBody>
      </p:sp>
      <p:sp>
        <p:nvSpPr>
          <p:cNvPr id="34" name="TextBox 33">
            <a:extLst>
              <a:ext uri="{FF2B5EF4-FFF2-40B4-BE49-F238E27FC236}">
                <a16:creationId xmlns:a16="http://schemas.microsoft.com/office/drawing/2014/main" id="{C1391F41-3800-4BB4-AE67-DB76CCE20CA4}"/>
              </a:ext>
            </a:extLst>
          </p:cNvPr>
          <p:cNvSpPr txBox="1"/>
          <p:nvPr/>
        </p:nvSpPr>
        <p:spPr>
          <a:xfrm>
            <a:off x="692944" y="2564563"/>
            <a:ext cx="1421061" cy="153888"/>
          </a:xfrm>
          <a:prstGeom prst="rect">
            <a:avLst/>
          </a:prstGeom>
          <a:noFill/>
        </p:spPr>
        <p:txBody>
          <a:bodyPr wrap="square" lIns="0" tIns="0" rIns="0" bIns="0" rtlCol="0">
            <a:spAutoFit/>
          </a:bodyPr>
          <a:lstStyle/>
          <a:p>
            <a:r>
              <a:rPr lang="en-US" sz="1000" dirty="0">
                <a:latin typeface="Amazon Ember"/>
              </a:rPr>
              <a:t>Amazon Kinesis Streams</a:t>
            </a:r>
          </a:p>
        </p:txBody>
      </p:sp>
      <p:sp>
        <p:nvSpPr>
          <p:cNvPr id="35" name="TextBox 34">
            <a:extLst>
              <a:ext uri="{FF2B5EF4-FFF2-40B4-BE49-F238E27FC236}">
                <a16:creationId xmlns:a16="http://schemas.microsoft.com/office/drawing/2014/main" id="{0B9B7DF7-1CF6-4B33-93D3-25DDD0F249EF}"/>
              </a:ext>
            </a:extLst>
          </p:cNvPr>
          <p:cNvSpPr txBox="1"/>
          <p:nvPr/>
        </p:nvSpPr>
        <p:spPr>
          <a:xfrm>
            <a:off x="514679" y="3098282"/>
            <a:ext cx="1562454" cy="153888"/>
          </a:xfrm>
          <a:prstGeom prst="rect">
            <a:avLst/>
          </a:prstGeom>
          <a:noFill/>
        </p:spPr>
        <p:txBody>
          <a:bodyPr wrap="square" lIns="0" tIns="0" rIns="0" bIns="0" rtlCol="0">
            <a:spAutoFit/>
          </a:bodyPr>
          <a:lstStyle/>
          <a:p>
            <a:r>
              <a:rPr lang="en-US" sz="1000" dirty="0">
                <a:latin typeface="Amazon Ember"/>
              </a:rPr>
              <a:t>Amazon CloudWatch Logs</a:t>
            </a:r>
          </a:p>
        </p:txBody>
      </p:sp>
      <p:sp>
        <p:nvSpPr>
          <p:cNvPr id="36" name="TextBox 35">
            <a:extLst>
              <a:ext uri="{FF2B5EF4-FFF2-40B4-BE49-F238E27FC236}">
                <a16:creationId xmlns:a16="http://schemas.microsoft.com/office/drawing/2014/main" id="{55639562-FFEF-4682-A391-C7093DD424D8}"/>
              </a:ext>
            </a:extLst>
          </p:cNvPr>
          <p:cNvSpPr txBox="1"/>
          <p:nvPr/>
        </p:nvSpPr>
        <p:spPr>
          <a:xfrm>
            <a:off x="514678" y="3593171"/>
            <a:ext cx="1646843" cy="153888"/>
          </a:xfrm>
          <a:prstGeom prst="rect">
            <a:avLst/>
          </a:prstGeom>
          <a:noFill/>
        </p:spPr>
        <p:txBody>
          <a:bodyPr wrap="square" lIns="0" tIns="0" rIns="0" bIns="0" rtlCol="0">
            <a:spAutoFit/>
          </a:bodyPr>
          <a:lstStyle/>
          <a:p>
            <a:r>
              <a:rPr lang="en-US" sz="1000" dirty="0">
                <a:latin typeface="Amazon Ember"/>
              </a:rPr>
              <a:t>Amazon CloudWatch Events</a:t>
            </a:r>
          </a:p>
        </p:txBody>
      </p:sp>
      <p:grpSp>
        <p:nvGrpSpPr>
          <p:cNvPr id="37" name="Group 36">
            <a:extLst>
              <a:ext uri="{FF2B5EF4-FFF2-40B4-BE49-F238E27FC236}">
                <a16:creationId xmlns:a16="http://schemas.microsoft.com/office/drawing/2014/main" id="{C0F266A4-A3BF-44A6-BCB0-4FB39619B684}"/>
              </a:ext>
            </a:extLst>
          </p:cNvPr>
          <p:cNvGrpSpPr/>
          <p:nvPr/>
        </p:nvGrpSpPr>
        <p:grpSpPr>
          <a:xfrm>
            <a:off x="989971" y="946426"/>
            <a:ext cx="6979571" cy="535104"/>
            <a:chOff x="748145" y="932147"/>
            <a:chExt cx="6979571" cy="535104"/>
          </a:xfrm>
        </p:grpSpPr>
        <p:grpSp>
          <p:nvGrpSpPr>
            <p:cNvPr id="38" name="Group 37">
              <a:extLst>
                <a:ext uri="{FF2B5EF4-FFF2-40B4-BE49-F238E27FC236}">
                  <a16:creationId xmlns:a16="http://schemas.microsoft.com/office/drawing/2014/main" id="{5085B025-567A-45DD-961B-49B24EDB0A23}"/>
                </a:ext>
              </a:extLst>
            </p:cNvPr>
            <p:cNvGrpSpPr/>
            <p:nvPr/>
          </p:nvGrpSpPr>
          <p:grpSpPr>
            <a:xfrm>
              <a:off x="1584968" y="932147"/>
              <a:ext cx="820541" cy="535104"/>
              <a:chOff x="4405" y="433179"/>
              <a:chExt cx="1223069" cy="733841"/>
            </a:xfrm>
          </p:grpSpPr>
          <p:sp>
            <p:nvSpPr>
              <p:cNvPr id="57" name="Rounded Rectangle 9">
                <a:extLst>
                  <a:ext uri="{FF2B5EF4-FFF2-40B4-BE49-F238E27FC236}">
                    <a16:creationId xmlns:a16="http://schemas.microsoft.com/office/drawing/2014/main" id="{C94D5D93-3F02-4D0B-A40E-A470E403BBD9}"/>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a16="http://schemas.microsoft.com/office/drawing/2014/main" id="{CB7D781D-E50D-42F3-89C4-1D5FCA6AE11B}"/>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Ingest</a:t>
                </a:r>
              </a:p>
            </p:txBody>
          </p:sp>
        </p:grpSp>
        <p:grpSp>
          <p:nvGrpSpPr>
            <p:cNvPr id="39" name="Group 38">
              <a:extLst>
                <a:ext uri="{FF2B5EF4-FFF2-40B4-BE49-F238E27FC236}">
                  <a16:creationId xmlns:a16="http://schemas.microsoft.com/office/drawing/2014/main" id="{DFC3C489-C39C-4318-80E1-A1DF3A0D96EA}"/>
                </a:ext>
              </a:extLst>
            </p:cNvPr>
            <p:cNvGrpSpPr/>
            <p:nvPr/>
          </p:nvGrpSpPr>
          <p:grpSpPr>
            <a:xfrm>
              <a:off x="748145" y="1048039"/>
              <a:ext cx="582821" cy="303321"/>
              <a:chOff x="1349781" y="648439"/>
              <a:chExt cx="259290" cy="303321"/>
            </a:xfrm>
          </p:grpSpPr>
          <p:sp>
            <p:nvSpPr>
              <p:cNvPr id="55" name="Right Arrow 21">
                <a:extLst>
                  <a:ext uri="{FF2B5EF4-FFF2-40B4-BE49-F238E27FC236}">
                    <a16:creationId xmlns:a16="http://schemas.microsoft.com/office/drawing/2014/main" id="{593B5D35-6257-428B-8D03-84DB5D5C2C1C}"/>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6" name="Right Arrow 4">
                <a:extLst>
                  <a:ext uri="{FF2B5EF4-FFF2-40B4-BE49-F238E27FC236}">
                    <a16:creationId xmlns:a16="http://schemas.microsoft.com/office/drawing/2014/main" id="{4729FBAF-777B-48B0-8ADE-390E22E37437}"/>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0" name="Group 39">
              <a:extLst>
                <a:ext uri="{FF2B5EF4-FFF2-40B4-BE49-F238E27FC236}">
                  <a16:creationId xmlns:a16="http://schemas.microsoft.com/office/drawing/2014/main" id="{92836F34-C558-482B-A106-E374BC4CA219}"/>
                </a:ext>
              </a:extLst>
            </p:cNvPr>
            <p:cNvGrpSpPr/>
            <p:nvPr/>
          </p:nvGrpSpPr>
          <p:grpSpPr>
            <a:xfrm>
              <a:off x="3496336" y="932147"/>
              <a:ext cx="1227511" cy="535104"/>
              <a:chOff x="4405" y="433179"/>
              <a:chExt cx="1223069" cy="733841"/>
            </a:xfrm>
          </p:grpSpPr>
          <p:sp>
            <p:nvSpPr>
              <p:cNvPr id="53" name="Rounded Rectangle 24">
                <a:extLst>
                  <a:ext uri="{FF2B5EF4-FFF2-40B4-BE49-F238E27FC236}">
                    <a16:creationId xmlns:a16="http://schemas.microsoft.com/office/drawing/2014/main" id="{944B82D6-FEDB-4A8C-88BA-47DD54D841A1}"/>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4" name="Rounded Rectangle 4">
                <a:extLst>
                  <a:ext uri="{FF2B5EF4-FFF2-40B4-BE49-F238E27FC236}">
                    <a16:creationId xmlns:a16="http://schemas.microsoft.com/office/drawing/2014/main" id="{8A4F7A17-84CC-460A-AD75-9B099A7F8AE8}"/>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Transform</a:t>
                </a:r>
              </a:p>
            </p:txBody>
          </p:sp>
        </p:grpSp>
        <p:grpSp>
          <p:nvGrpSpPr>
            <p:cNvPr id="41" name="Group 40">
              <a:extLst>
                <a:ext uri="{FF2B5EF4-FFF2-40B4-BE49-F238E27FC236}">
                  <a16:creationId xmlns:a16="http://schemas.microsoft.com/office/drawing/2014/main" id="{988A9B60-20B6-43EA-85D5-06201FD3BACF}"/>
                </a:ext>
              </a:extLst>
            </p:cNvPr>
            <p:cNvGrpSpPr/>
            <p:nvPr/>
          </p:nvGrpSpPr>
          <p:grpSpPr>
            <a:xfrm>
              <a:off x="5814674" y="932147"/>
              <a:ext cx="1076220" cy="535104"/>
              <a:chOff x="4405" y="433179"/>
              <a:chExt cx="1223069" cy="733841"/>
            </a:xfrm>
          </p:grpSpPr>
          <p:sp>
            <p:nvSpPr>
              <p:cNvPr id="51" name="Rounded Rectangle 27">
                <a:extLst>
                  <a:ext uri="{FF2B5EF4-FFF2-40B4-BE49-F238E27FC236}">
                    <a16:creationId xmlns:a16="http://schemas.microsoft.com/office/drawing/2014/main" id="{E56A5293-7B41-42BB-9AE1-5A8AADC0D306}"/>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2" name="Rounded Rectangle 4">
                <a:extLst>
                  <a:ext uri="{FF2B5EF4-FFF2-40B4-BE49-F238E27FC236}">
                    <a16:creationId xmlns:a16="http://schemas.microsoft.com/office/drawing/2014/main" id="{FDEAC225-D48E-45E2-A741-74F257A8EF65}"/>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Deliver</a:t>
                </a:r>
              </a:p>
            </p:txBody>
          </p:sp>
        </p:grpSp>
        <p:grpSp>
          <p:nvGrpSpPr>
            <p:cNvPr id="42" name="Group 41">
              <a:extLst>
                <a:ext uri="{FF2B5EF4-FFF2-40B4-BE49-F238E27FC236}">
                  <a16:creationId xmlns:a16="http://schemas.microsoft.com/office/drawing/2014/main" id="{5E523CCE-737A-4A6C-B749-BA0C3A0714FD}"/>
                </a:ext>
              </a:extLst>
            </p:cNvPr>
            <p:cNvGrpSpPr/>
            <p:nvPr/>
          </p:nvGrpSpPr>
          <p:grpSpPr>
            <a:xfrm>
              <a:off x="2659512" y="1048039"/>
              <a:ext cx="582821" cy="303321"/>
              <a:chOff x="1349781" y="648439"/>
              <a:chExt cx="259290" cy="303321"/>
            </a:xfrm>
          </p:grpSpPr>
          <p:sp>
            <p:nvSpPr>
              <p:cNvPr id="49" name="Right Arrow 30">
                <a:extLst>
                  <a:ext uri="{FF2B5EF4-FFF2-40B4-BE49-F238E27FC236}">
                    <a16:creationId xmlns:a16="http://schemas.microsoft.com/office/drawing/2014/main" id="{58978CB1-6297-442D-888A-5AF4D3DC21E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0" name="Right Arrow 4">
                <a:extLst>
                  <a:ext uri="{FF2B5EF4-FFF2-40B4-BE49-F238E27FC236}">
                    <a16:creationId xmlns:a16="http://schemas.microsoft.com/office/drawing/2014/main" id="{49CDF350-B2A2-415F-9AF6-C655E466CEBA}"/>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3" name="Group 42">
              <a:extLst>
                <a:ext uri="{FF2B5EF4-FFF2-40B4-BE49-F238E27FC236}">
                  <a16:creationId xmlns:a16="http://schemas.microsoft.com/office/drawing/2014/main" id="{9EAD2FFA-C88A-43A5-BFC3-E22563604BF2}"/>
                </a:ext>
              </a:extLst>
            </p:cNvPr>
            <p:cNvGrpSpPr/>
            <p:nvPr/>
          </p:nvGrpSpPr>
          <p:grpSpPr>
            <a:xfrm>
              <a:off x="4977850" y="1048039"/>
              <a:ext cx="582821" cy="303321"/>
              <a:chOff x="1349781" y="648439"/>
              <a:chExt cx="259290" cy="303321"/>
            </a:xfrm>
          </p:grpSpPr>
          <p:sp>
            <p:nvSpPr>
              <p:cNvPr id="47" name="Right Arrow 33">
                <a:extLst>
                  <a:ext uri="{FF2B5EF4-FFF2-40B4-BE49-F238E27FC236}">
                    <a16:creationId xmlns:a16="http://schemas.microsoft.com/office/drawing/2014/main" id="{049F5B89-5DC0-415B-A784-4C1C749CB0CE}"/>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8" name="Right Arrow 4">
                <a:extLst>
                  <a:ext uri="{FF2B5EF4-FFF2-40B4-BE49-F238E27FC236}">
                    <a16:creationId xmlns:a16="http://schemas.microsoft.com/office/drawing/2014/main" id="{CFFC6F68-1315-4AF2-AF67-1BA84E00AC1B}"/>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4" name="Group 43">
              <a:extLst>
                <a:ext uri="{FF2B5EF4-FFF2-40B4-BE49-F238E27FC236}">
                  <a16:creationId xmlns:a16="http://schemas.microsoft.com/office/drawing/2014/main" id="{71358248-FDC2-48F8-95D8-813DDBBE5C85}"/>
                </a:ext>
              </a:extLst>
            </p:cNvPr>
            <p:cNvGrpSpPr/>
            <p:nvPr/>
          </p:nvGrpSpPr>
          <p:grpSpPr>
            <a:xfrm>
              <a:off x="7144895" y="1048039"/>
              <a:ext cx="582821" cy="303321"/>
              <a:chOff x="1349781" y="648439"/>
              <a:chExt cx="259290" cy="303321"/>
            </a:xfrm>
          </p:grpSpPr>
          <p:sp>
            <p:nvSpPr>
              <p:cNvPr id="45" name="Right Arrow 36">
                <a:extLst>
                  <a:ext uri="{FF2B5EF4-FFF2-40B4-BE49-F238E27FC236}">
                    <a16:creationId xmlns:a16="http://schemas.microsoft.com/office/drawing/2014/main" id="{4892A647-E396-4C69-9AE9-8EE78554D06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6" name="Right Arrow 4">
                <a:extLst>
                  <a:ext uri="{FF2B5EF4-FFF2-40B4-BE49-F238E27FC236}">
                    <a16:creationId xmlns:a16="http://schemas.microsoft.com/office/drawing/2014/main" id="{8450B99C-29F4-48C6-8796-CEC3F75D14E5}"/>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sp>
        <p:nvSpPr>
          <p:cNvPr id="59" name="TextBox 58"/>
          <p:cNvSpPr txBox="1"/>
          <p:nvPr/>
        </p:nvSpPr>
        <p:spPr>
          <a:xfrm>
            <a:off x="1092631" y="4765729"/>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449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1869363"/>
            <a:ext cx="3800474" cy="1107996"/>
          </a:xfrm>
        </p:spPr>
        <p:txBody>
          <a:bodyPr/>
          <a:lstStyle/>
          <a:p>
            <a:r>
              <a:rPr lang="en-US" dirty="0"/>
              <a:t>Continue to Module 10 :</a:t>
            </a:r>
          </a:p>
        </p:txBody>
      </p:sp>
      <p:sp>
        <p:nvSpPr>
          <p:cNvPr id="3" name="Subtitle 2"/>
          <p:cNvSpPr>
            <a:spLocks noGrp="1"/>
          </p:cNvSpPr>
          <p:nvPr>
            <p:ph type="body" idx="1"/>
          </p:nvPr>
        </p:nvSpPr>
        <p:spPr>
          <a:xfrm>
            <a:off x="514351" y="2997598"/>
            <a:ext cx="3800474" cy="459869"/>
          </a:xfrm>
        </p:spPr>
        <p:txBody>
          <a:bodyPr/>
          <a:lstStyle/>
          <a:p>
            <a:r>
              <a:rPr lang="en-US" dirty="0"/>
              <a:t>Collecting Data from AWS Container Services</a:t>
            </a:r>
          </a:p>
        </p:txBody>
      </p:sp>
      <p:sp>
        <p:nvSpPr>
          <p:cNvPr id="4" name="Text Placeholder 3">
            <a:extLst>
              <a:ext uri="{FF2B5EF4-FFF2-40B4-BE49-F238E27FC236}">
                <a16:creationId xmlns:a16="http://schemas.microsoft.com/office/drawing/2014/main" id="{B482B4D5-37AF-4741-A89E-6E7782A81166}"/>
              </a:ext>
            </a:extLst>
          </p:cNvPr>
          <p:cNvSpPr>
            <a:spLocks noGrp="1"/>
          </p:cNvSpPr>
          <p:nvPr>
            <p:ph type="body" idx="14"/>
          </p:nvPr>
        </p:nvSpPr>
        <p:spPr/>
        <p:txBody>
          <a:bodyPr/>
          <a:lstStyle/>
          <a:p>
            <a:r>
              <a:rPr lang="en-US" dirty="0"/>
              <a:t>Getting started with AWS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4" y="0"/>
            <a:ext cx="9246639" cy="5202739"/>
          </a:xfrm>
          <a:prstGeom prst="rect">
            <a:avLst/>
          </a:prstGeom>
        </p:spPr>
      </p:pic>
      <p:sp>
        <p:nvSpPr>
          <p:cNvPr id="6" name="Content Placeholder 2"/>
          <p:cNvSpPr>
            <a:spLocks noGrp="1"/>
          </p:cNvSpPr>
          <p:nvPr>
            <p:ph sz="quarter" idx="10"/>
          </p:nvPr>
        </p:nvSpPr>
        <p:spPr>
          <a:xfrm>
            <a:off x="921327" y="3271838"/>
            <a:ext cx="6558973" cy="1687512"/>
          </a:xfrm>
          <a:prstGeom prst="rect">
            <a:avLst/>
          </a:prstGeom>
        </p:spPr>
        <p:txBody>
          <a:bodyPr/>
          <a:lstStyle/>
          <a:p>
            <a:pPr marL="171450" indent="-171450">
              <a:buFont typeface="Arial" panose="020B0604020202020204" pitchFamily="34" charset="0"/>
              <a:buChar char="•"/>
            </a:pPr>
            <a:r>
              <a:rPr lang="en-US" sz="1400" dirty="0"/>
              <a:t>Supports balancing events to indexing tier directly</a:t>
            </a:r>
          </a:p>
          <a:p>
            <a:pPr marL="171450" indent="-171450">
              <a:buFont typeface="Arial" panose="020B0604020202020204" pitchFamily="34" charset="0"/>
              <a:buChar char="•"/>
            </a:pPr>
            <a:r>
              <a:rPr lang="en-US" sz="1400" dirty="0"/>
              <a:t>Supports </a:t>
            </a:r>
            <a:r>
              <a:rPr lang="en-US" sz="1400" dirty="0" err="1"/>
              <a:t>Splunk</a:t>
            </a:r>
            <a:r>
              <a:rPr lang="en-US" sz="1400" dirty="0"/>
              <a:t> Cloud and </a:t>
            </a:r>
            <a:r>
              <a:rPr lang="en-US" sz="1400" dirty="0" err="1"/>
              <a:t>Splunk</a:t>
            </a:r>
            <a:r>
              <a:rPr lang="en-US" sz="1400" dirty="0"/>
              <a:t> Enterprise</a:t>
            </a:r>
          </a:p>
          <a:p>
            <a:pPr marL="171450" indent="-171450">
              <a:buFont typeface="Arial" panose="020B0604020202020204" pitchFamily="34" charset="0"/>
              <a:buChar char="•"/>
            </a:pPr>
            <a:r>
              <a:rPr lang="en-US" sz="1400" dirty="0"/>
              <a:t>Leverages HTTP Event Collector’s indexer acknowledgement</a:t>
            </a:r>
          </a:p>
          <a:p>
            <a:pPr lvl="1"/>
            <a:r>
              <a:rPr lang="en-US" sz="1200" dirty="0">
                <a:solidFill>
                  <a:schemeClr val="tx1"/>
                </a:solidFill>
              </a:rPr>
              <a:t>Makes sure events are written to disk on </a:t>
            </a:r>
            <a:r>
              <a:rPr lang="en-US" sz="1200" dirty="0" err="1">
                <a:solidFill>
                  <a:schemeClr val="tx1"/>
                </a:solidFill>
              </a:rPr>
              <a:t>Splunk’s</a:t>
            </a:r>
            <a:r>
              <a:rPr lang="en-US" sz="1200" dirty="0">
                <a:solidFill>
                  <a:schemeClr val="tx1"/>
                </a:solidFill>
              </a:rPr>
              <a:t> side</a:t>
            </a:r>
          </a:p>
          <a:p>
            <a:pPr lvl="1"/>
            <a:r>
              <a:rPr lang="en-US" sz="1200" dirty="0">
                <a:solidFill>
                  <a:schemeClr val="tx1"/>
                </a:solidFill>
              </a:rPr>
              <a:t>Un-acknowledged events are resent</a:t>
            </a:r>
          </a:p>
          <a:p>
            <a:pPr lvl="1"/>
            <a:endParaRPr lang="en-US" sz="1000" dirty="0">
              <a:solidFill>
                <a:schemeClr val="tx1"/>
              </a:solidFill>
            </a:endParaRPr>
          </a:p>
        </p:txBody>
      </p:sp>
      <p:sp>
        <p:nvSpPr>
          <p:cNvPr id="3" name="Title 2"/>
          <p:cNvSpPr>
            <a:spLocks noGrp="1"/>
          </p:cNvSpPr>
          <p:nvPr>
            <p:ph type="title"/>
          </p:nvPr>
        </p:nvSpPr>
        <p:spPr/>
        <p:txBody>
          <a:bodyPr/>
          <a:lstStyle/>
          <a:p>
            <a:r>
              <a:rPr lang="en-US" dirty="0"/>
              <a:t>Serverless and Scalable</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77152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25722"/>
            <a:ext cx="7837077" cy="4409632"/>
          </a:xfrm>
          <a:prstGeom prst="rect">
            <a:avLst/>
          </a:prstGeom>
        </p:spPr>
      </p:pic>
      <p:sp>
        <p:nvSpPr>
          <p:cNvPr id="6" name="Content Placeholder 4"/>
          <p:cNvSpPr>
            <a:spLocks noGrp="1"/>
          </p:cNvSpPr>
          <p:nvPr>
            <p:ph sz="quarter" idx="10"/>
          </p:nvPr>
        </p:nvSpPr>
        <p:spPr>
          <a:xfrm>
            <a:off x="595745" y="3692240"/>
            <a:ext cx="7994073" cy="982136"/>
          </a:xfrm>
        </p:spPr>
        <p:txBody>
          <a:bodyPr>
            <a:noAutofit/>
          </a:bodyPr>
          <a:lstStyle/>
          <a:p>
            <a:pPr marL="342900" indent="-342900">
              <a:buFont typeface="Arial" panose="020B0604020202020204" pitchFamily="34" charset="0"/>
              <a:buChar char="•"/>
            </a:pPr>
            <a:r>
              <a:rPr lang="en-US" sz="1100" dirty="0"/>
              <a:t>Supports delivery acknowledgment. Un-acknowledged events can be persisted to Amazon S3 and re-ingested via alternative delivery mechanism. </a:t>
            </a:r>
          </a:p>
          <a:p>
            <a:pPr marL="342900" indent="-342900">
              <a:buFont typeface="Arial" panose="020B0604020202020204" pitchFamily="34" charset="0"/>
              <a:buChar char="•"/>
            </a:pPr>
            <a:r>
              <a:rPr lang="en-US" sz="1100" dirty="0"/>
              <a:t>Un-delivered and un-acknowledged events can be ingested from Amazon S3 bucket using poll based mechanism (Splunk add-on for AWS)</a:t>
            </a:r>
          </a:p>
          <a:p>
            <a:pPr marL="342900" indent="-342900">
              <a:buFont typeface="Arial" panose="020B0604020202020204" pitchFamily="34" charset="0"/>
              <a:buChar char="•"/>
            </a:pPr>
            <a:r>
              <a:rPr lang="en-US" sz="1100" dirty="0"/>
              <a:t>Hybrid push/pull: backup route less prone for same bottleneck  </a:t>
            </a:r>
          </a:p>
        </p:txBody>
      </p:sp>
      <p:sp>
        <p:nvSpPr>
          <p:cNvPr id="3" name="Title 2"/>
          <p:cNvSpPr>
            <a:spLocks noGrp="1"/>
          </p:cNvSpPr>
          <p:nvPr>
            <p:ph type="title"/>
          </p:nvPr>
        </p:nvSpPr>
        <p:spPr/>
        <p:txBody>
          <a:bodyPr/>
          <a:lstStyle/>
          <a:p>
            <a:r>
              <a:rPr lang="en-US" dirty="0"/>
              <a:t>Greater Reliability</a:t>
            </a:r>
          </a:p>
        </p:txBody>
      </p:sp>
      <p:sp>
        <p:nvSpPr>
          <p:cNvPr id="4" name="Subtitle 3"/>
          <p:cNvSpPr>
            <a:spLocks noGrp="1"/>
          </p:cNvSpPr>
          <p:nvPr>
            <p:ph type="subTitle" idx="12"/>
          </p:nvPr>
        </p:nvSpPr>
        <p:spPr/>
        <p:txBody>
          <a:bodyPr/>
          <a:lstStyle/>
          <a:p>
            <a:r>
              <a:rPr lang="en-US" dirty="0"/>
              <a:t>Hybrid push / pull</a:t>
            </a:r>
          </a:p>
        </p:txBody>
      </p:sp>
    </p:spTree>
    <p:extLst>
      <p:ext uri="{BB962C8B-B14F-4D97-AF65-F5344CB8AC3E}">
        <p14:creationId xmlns:p14="http://schemas.microsoft.com/office/powerpoint/2010/main" val="18239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9CD0-77C0-4641-8018-78F6D34EC9CC}"/>
              </a:ext>
            </a:extLst>
          </p:cNvPr>
          <p:cNvSpPr>
            <a:spLocks noGrp="1"/>
          </p:cNvSpPr>
          <p:nvPr>
            <p:ph type="title"/>
          </p:nvPr>
        </p:nvSpPr>
        <p:spPr/>
        <p:txBody>
          <a:bodyPr/>
          <a:lstStyle/>
          <a:p>
            <a:r>
              <a:rPr lang="en-US" dirty="0"/>
              <a:t>CloudWatch Logs to Kinesis Data Firehose</a:t>
            </a:r>
          </a:p>
        </p:txBody>
      </p:sp>
      <p:sp>
        <p:nvSpPr>
          <p:cNvPr id="4" name="Text Placeholder 3">
            <a:extLst>
              <a:ext uri="{FF2B5EF4-FFF2-40B4-BE49-F238E27FC236}">
                <a16:creationId xmlns:a16="http://schemas.microsoft.com/office/drawing/2014/main" id="{DCF4D09B-62BE-2E40-8CF0-1BE2FAB7B922}"/>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C234AA25-74DA-BB40-8297-9A7F8A976B45}"/>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98697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7766</TotalTime>
  <Words>7144</Words>
  <Application>Microsoft Macintosh PowerPoint</Application>
  <PresentationFormat>On-screen Show (16:9)</PresentationFormat>
  <Paragraphs>488</Paragraphs>
  <Slides>60</Slides>
  <Notes>17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.LucidaGrandeUI</vt:lpstr>
      <vt:lpstr>Amazon Ember</vt:lpstr>
      <vt:lpstr>Arial</vt:lpstr>
      <vt:lpstr>Calibri</vt:lpstr>
      <vt:lpstr>Consolas</vt:lpstr>
      <vt:lpstr>Lucida Grande</vt:lpstr>
      <vt:lpstr>Splunk2017</vt:lpstr>
      <vt:lpstr>newpinkSplunk</vt:lpstr>
      <vt:lpstr>Cooking with AWS and Splunk</vt:lpstr>
      <vt:lpstr>Kinesis Firehose Overview Steps</vt:lpstr>
      <vt:lpstr>Prerequisites for Splunk and AWS</vt:lpstr>
      <vt:lpstr>Documentation link from AWS</vt:lpstr>
      <vt:lpstr>Kinesis Firehose Architecture Overview</vt:lpstr>
      <vt:lpstr>Kinesis Firehose With Splunk Delivery</vt:lpstr>
      <vt:lpstr>Serverless and Scalable</vt:lpstr>
      <vt:lpstr>Greater Reliability</vt:lpstr>
      <vt:lpstr>CloudWatch Logs to Kinesis Data Firehose</vt:lpstr>
      <vt:lpstr>Validate CloudWatch Log Groups</vt:lpstr>
      <vt:lpstr>CloudWatch Logs to Kinesis Data Firehose </vt:lpstr>
      <vt:lpstr>Step 1 – Create IAM Trust Policy</vt:lpstr>
      <vt:lpstr>Step 2 – Create IAM Role</vt:lpstr>
      <vt:lpstr>Step 3 – Create IAM Access Policy</vt:lpstr>
      <vt:lpstr>Step 4 – Apply Access Role Policy</vt:lpstr>
      <vt:lpstr>Step 5 – Apply Subscription Filter</vt:lpstr>
      <vt:lpstr>Process for Kinesis Streams to KDF</vt:lpstr>
      <vt:lpstr>Steps for setting up Kinesis</vt:lpstr>
      <vt:lpstr>Steps for setting up Kinesis</vt:lpstr>
      <vt:lpstr>Steps for setting up Kinesis</vt:lpstr>
      <vt:lpstr>Steps for setting up Kinesis</vt:lpstr>
      <vt:lpstr>Setup Load Balancer</vt:lpstr>
      <vt:lpstr>Load Balancer Setup</vt:lpstr>
      <vt:lpstr>Setting up Kinesis Subscription Filters</vt:lpstr>
      <vt:lpstr>Kinesis Permissions - CWLtoKinesisRole</vt:lpstr>
      <vt:lpstr>Kinesis Permissions – FirehosetoS3Role</vt:lpstr>
      <vt:lpstr>CloudWatch to Kinesis Stream</vt:lpstr>
      <vt:lpstr>Send CloudWatch Logs to Kinesis Stream</vt:lpstr>
      <vt:lpstr>Transform Data using Lambda Function</vt:lpstr>
      <vt:lpstr>Transforming Data from CW Logs with Lambda</vt:lpstr>
      <vt:lpstr>Kinesis Stream to Kinesis Firehose (Splunk Destination)</vt:lpstr>
      <vt:lpstr>Create Kinesis Firehose Delivery Stream</vt:lpstr>
      <vt:lpstr>Transform Records with Lambda</vt:lpstr>
      <vt:lpstr>Transform Records with Lambda</vt:lpstr>
      <vt:lpstr>CloudTrail to CloudWatch Events</vt:lpstr>
      <vt:lpstr>Setup CloudTrail to Send API Calls to CW Events</vt:lpstr>
      <vt:lpstr>Step 1 : Create rule</vt:lpstr>
      <vt:lpstr>Step 1 : Create rule : Service Name</vt:lpstr>
      <vt:lpstr>Step 1 : Create rule : Event Type</vt:lpstr>
      <vt:lpstr>Step 1 : Create rule : Event Pattern Preview</vt:lpstr>
      <vt:lpstr>Step 1 : Create rule : Targets</vt:lpstr>
      <vt:lpstr>Step 2 : Configure rule details</vt:lpstr>
      <vt:lpstr>Kinesis Firehose to Splunk</vt:lpstr>
      <vt:lpstr>Select a Destination (1/3)</vt:lpstr>
      <vt:lpstr>Select a Destination (2/3)</vt:lpstr>
      <vt:lpstr>Select a Destination (3/3)</vt:lpstr>
      <vt:lpstr>         Review </vt:lpstr>
      <vt:lpstr>Test Kinesis Firehose to Splunk</vt:lpstr>
      <vt:lpstr>Create Test Kinesis Firehose Delivery</vt:lpstr>
      <vt:lpstr>Record Transformation</vt:lpstr>
      <vt:lpstr>Select a Destination (1/3)</vt:lpstr>
      <vt:lpstr>Select a Destination (2/3)</vt:lpstr>
      <vt:lpstr>Select a Destination (3/3)</vt:lpstr>
      <vt:lpstr>IAM Role and Policy Defined</vt:lpstr>
      <vt:lpstr>Start Testing Delivery Stream</vt:lpstr>
      <vt:lpstr>Sending Test Data</vt:lpstr>
      <vt:lpstr>Start Sending Test Data</vt:lpstr>
      <vt:lpstr>Validate in Splunk</vt:lpstr>
      <vt:lpstr>Test with cURL command</vt:lpstr>
      <vt:lpstr>Continue to Module 10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 Amir</cp:lastModifiedBy>
  <cp:revision>182</cp:revision>
  <dcterms:created xsi:type="dcterms:W3CDTF">2016-06-30T14:45:34Z</dcterms:created>
  <dcterms:modified xsi:type="dcterms:W3CDTF">2020-02-06T18:35:51Z</dcterms:modified>
</cp:coreProperties>
</file>